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5"/>
  </p:notesMasterIdLst>
  <p:handoutMasterIdLst>
    <p:handoutMasterId r:id="rId16"/>
  </p:handoutMasterIdLst>
  <p:sldIdLst>
    <p:sldId id="258" r:id="rId2"/>
    <p:sldId id="264" r:id="rId3"/>
    <p:sldId id="275" r:id="rId4"/>
    <p:sldId id="274" r:id="rId5"/>
    <p:sldId id="276" r:id="rId6"/>
    <p:sldId id="277" r:id="rId7"/>
    <p:sldId id="278" r:id="rId8"/>
    <p:sldId id="279" r:id="rId9"/>
    <p:sldId id="284" r:id="rId10"/>
    <p:sldId id="283" r:id="rId11"/>
    <p:sldId id="282" r:id="rId12"/>
    <p:sldId id="287" r:id="rId13"/>
    <p:sldId id="267" r:id="rId14"/>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
      <p:font typeface="Twinkl" panose="020B0604020202020204" charset="0"/>
      <p:regular r:id="rId21"/>
      <p:bold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52"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200"/>
    <a:srgbClr val="E5C800"/>
    <a:srgbClr val="232321"/>
    <a:srgbClr val="FFE000"/>
    <a:srgbClr val="B9D36E"/>
    <a:srgbClr val="FFE864"/>
    <a:srgbClr val="003F16"/>
    <a:srgbClr val="FFEF00"/>
    <a:srgbClr val="18A0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82" d="100"/>
          <a:sy n="82" d="100"/>
        </p:scale>
        <p:origin x="1459" y="58"/>
      </p:cViewPr>
      <p:guideLst>
        <p:guide orient="horz" pos="2160"/>
        <p:guide pos="2880"/>
        <p:guide pos="340"/>
        <p:guide orient="horz" pos="3952"/>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28/05/2020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28/05/2020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hyperlink" Target="https://www.twinkl.co.uk/"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hyperlink" Target="https://www.twinkl.co.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2" name="Rectangle 1">
            <a:hlinkClick r:id="rId4"/>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4" name="Rectangle 3">
            <a:hlinkClick r:id="rId4"/>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3.xml"/><Relationship Id="rId7" Type="http://schemas.openxmlformats.org/officeDocument/2006/relationships/image" Target="../media/image3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3.xml"/><Relationship Id="rId7" Type="http://schemas.openxmlformats.org/officeDocument/2006/relationships/image" Target="../media/image35.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34.png"/><Relationship Id="rId11" Type="http://schemas.openxmlformats.org/officeDocument/2006/relationships/image" Target="../media/image32.png"/><Relationship Id="rId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28.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audio" Target="../media/audio2.wav"/><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audio" Target="../media/audio2.wav"/><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9.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0">
            <a:extLst>
              <a:ext uri="{FF2B5EF4-FFF2-40B4-BE49-F238E27FC236}">
                <a16:creationId xmlns:a16="http://schemas.microsoft.com/office/drawing/2014/main" id="{5ABA6CCC-720B-473E-B197-ED899BCE38E9}"/>
              </a:ext>
            </a:extLst>
          </p:cNvPr>
          <p:cNvSpPr txBox="1">
            <a:spLocks/>
          </p:cNvSpPr>
          <p:nvPr/>
        </p:nvSpPr>
        <p:spPr>
          <a:xfrm>
            <a:off x="0" y="4404049"/>
            <a:ext cx="9144000" cy="2379306"/>
          </a:xfrm>
          <a:prstGeom prst="roundRect">
            <a:avLst>
              <a:gd name="adj" fmla="val 0"/>
            </a:avLst>
          </a:prstGeom>
          <a:solidFill>
            <a:srgbClr val="FFF200"/>
          </a:solidFill>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sz="4400" dirty="0">
                <a:solidFill>
                  <a:schemeClr val="tx1"/>
                </a:solidFill>
                <a:effectLst>
                  <a:outerShdw blurRad="38100" dist="38100" dir="2700000" algn="tl">
                    <a:srgbClr val="000000">
                      <a:alpha val="43137"/>
                    </a:srgbClr>
                  </a:outerShdw>
                </a:effectLst>
                <a:latin typeface="+mn-lt"/>
              </a:rPr>
              <a:t>Wat is </a:t>
            </a:r>
            <a:r>
              <a:rPr lang="en-GB" sz="4400" dirty="0" err="1">
                <a:solidFill>
                  <a:schemeClr val="tx1"/>
                </a:solidFill>
                <a:effectLst>
                  <a:outerShdw blurRad="38100" dist="38100" dir="2700000" algn="tl">
                    <a:srgbClr val="000000">
                      <a:alpha val="43137"/>
                    </a:srgbClr>
                  </a:outerShdw>
                </a:effectLst>
                <a:latin typeface="+mn-lt"/>
              </a:rPr>
              <a:t>dit</a:t>
            </a:r>
            <a:r>
              <a:rPr lang="en-GB" sz="4400" dirty="0">
                <a:solidFill>
                  <a:schemeClr val="tx1"/>
                </a:solidFill>
                <a:effectLst>
                  <a:outerShdw blurRad="38100" dist="38100" dir="2700000" algn="tl">
                    <a:srgbClr val="000000">
                      <a:alpha val="43137"/>
                    </a:srgbClr>
                  </a:outerShdw>
                </a:effectLst>
                <a:latin typeface="+mn-lt"/>
              </a:rPr>
              <a:t>? Hoe </a:t>
            </a:r>
            <a:r>
              <a:rPr lang="en-GB" sz="4400" dirty="0" err="1">
                <a:solidFill>
                  <a:schemeClr val="tx1"/>
                </a:solidFill>
                <a:effectLst>
                  <a:outerShdw blurRad="38100" dist="38100" dir="2700000" algn="tl">
                    <a:srgbClr val="000000">
                      <a:alpha val="43137"/>
                    </a:srgbClr>
                  </a:outerShdw>
                </a:effectLst>
                <a:latin typeface="+mn-lt"/>
              </a:rPr>
              <a:t>kan</a:t>
            </a:r>
            <a:r>
              <a:rPr lang="en-GB" sz="4400" dirty="0">
                <a:solidFill>
                  <a:schemeClr val="tx1"/>
                </a:solidFill>
                <a:effectLst>
                  <a:outerShdw blurRad="38100" dist="38100" dir="2700000" algn="tl">
                    <a:srgbClr val="000000">
                      <a:alpha val="43137"/>
                    </a:srgbClr>
                  </a:outerShdw>
                </a:effectLst>
                <a:latin typeface="+mn-lt"/>
              </a:rPr>
              <a:t> </a:t>
            </a:r>
            <a:r>
              <a:rPr lang="en-GB" sz="4400" dirty="0" err="1">
                <a:solidFill>
                  <a:schemeClr val="tx1"/>
                </a:solidFill>
                <a:effectLst>
                  <a:outerShdw blurRad="38100" dist="38100" dir="2700000" algn="tl">
                    <a:srgbClr val="000000">
                      <a:alpha val="43137"/>
                    </a:srgbClr>
                  </a:outerShdw>
                </a:effectLst>
                <a:latin typeface="+mn-lt"/>
              </a:rPr>
              <a:t>ons</a:t>
            </a:r>
            <a:r>
              <a:rPr lang="en-GB" sz="4400" dirty="0">
                <a:solidFill>
                  <a:schemeClr val="tx1"/>
                </a:solidFill>
                <a:effectLst>
                  <a:outerShdw blurRad="38100" dist="38100" dir="2700000" algn="tl">
                    <a:srgbClr val="000000">
                      <a:alpha val="43137"/>
                    </a:srgbClr>
                  </a:outerShdw>
                </a:effectLst>
                <a:latin typeface="+mn-lt"/>
              </a:rPr>
              <a:t> </a:t>
            </a:r>
            <a:r>
              <a:rPr lang="en-GB" sz="4400" dirty="0" err="1">
                <a:solidFill>
                  <a:schemeClr val="tx1"/>
                </a:solidFill>
                <a:effectLst>
                  <a:outerShdw blurRad="38100" dist="38100" dir="2700000" algn="tl">
                    <a:srgbClr val="000000">
                      <a:alpha val="43137"/>
                    </a:srgbClr>
                  </a:outerShdw>
                </a:effectLst>
                <a:latin typeface="+mn-lt"/>
              </a:rPr>
              <a:t>veilig</a:t>
            </a:r>
            <a:r>
              <a:rPr lang="en-GB" sz="4400" dirty="0">
                <a:solidFill>
                  <a:schemeClr val="tx1"/>
                </a:solidFill>
                <a:effectLst>
                  <a:outerShdw blurRad="38100" dist="38100" dir="2700000" algn="tl">
                    <a:srgbClr val="000000">
                      <a:alpha val="43137"/>
                    </a:srgbClr>
                  </a:outerShdw>
                </a:effectLst>
                <a:latin typeface="+mn-lt"/>
              </a:rPr>
              <a:t> </a:t>
            </a:r>
            <a:r>
              <a:rPr lang="en-GB" sz="4400" dirty="0" err="1">
                <a:solidFill>
                  <a:schemeClr val="tx1"/>
                </a:solidFill>
                <a:effectLst>
                  <a:outerShdw blurRad="38100" dist="38100" dir="2700000" algn="tl">
                    <a:srgbClr val="000000">
                      <a:alpha val="43137"/>
                    </a:srgbClr>
                  </a:outerShdw>
                </a:effectLst>
                <a:latin typeface="+mn-lt"/>
              </a:rPr>
              <a:t>bly</a:t>
            </a:r>
            <a:r>
              <a:rPr lang="en-GB" sz="4400" dirty="0">
                <a:solidFill>
                  <a:schemeClr val="tx1"/>
                </a:solidFill>
                <a:effectLst>
                  <a:outerShdw blurRad="38100" dist="38100" dir="2700000" algn="tl">
                    <a:srgbClr val="000000">
                      <a:alpha val="43137"/>
                    </a:srgbClr>
                  </a:outerShdw>
                </a:effectLst>
                <a:latin typeface="+mn-lt"/>
              </a:rPr>
              <a:t> </a:t>
            </a:r>
            <a:r>
              <a:rPr lang="en-GB" sz="4400" dirty="0" err="1">
                <a:solidFill>
                  <a:schemeClr val="tx1"/>
                </a:solidFill>
                <a:effectLst>
                  <a:outerShdw blurRad="38100" dist="38100" dir="2700000" algn="tl">
                    <a:srgbClr val="000000">
                      <a:alpha val="43137"/>
                    </a:srgbClr>
                  </a:outerShdw>
                </a:effectLst>
                <a:latin typeface="+mn-lt"/>
              </a:rPr>
              <a:t>en</a:t>
            </a:r>
            <a:r>
              <a:rPr lang="en-GB" sz="4400" dirty="0">
                <a:solidFill>
                  <a:schemeClr val="tx1"/>
                </a:solidFill>
                <a:effectLst>
                  <a:outerShdw blurRad="38100" dist="38100" dir="2700000" algn="tl">
                    <a:srgbClr val="000000">
                      <a:alpha val="43137"/>
                    </a:srgbClr>
                  </a:outerShdw>
                </a:effectLst>
                <a:latin typeface="+mn-lt"/>
              </a:rPr>
              <a:t> </a:t>
            </a:r>
            <a:r>
              <a:rPr lang="en-GB" sz="4400" dirty="0" err="1">
                <a:solidFill>
                  <a:schemeClr val="tx1"/>
                </a:solidFill>
                <a:effectLst>
                  <a:outerShdw blurRad="38100" dist="38100" dir="2700000" algn="tl">
                    <a:srgbClr val="000000">
                      <a:alpha val="43137"/>
                    </a:srgbClr>
                  </a:outerShdw>
                </a:effectLst>
                <a:latin typeface="+mn-lt"/>
              </a:rPr>
              <a:t>saamwerk</a:t>
            </a:r>
            <a:r>
              <a:rPr lang="en-GB" sz="4400" dirty="0">
                <a:solidFill>
                  <a:schemeClr val="tx1"/>
                </a:solidFill>
                <a:effectLst>
                  <a:outerShdw blurRad="38100" dist="38100" dir="2700000" algn="tl">
                    <a:srgbClr val="000000">
                      <a:alpha val="43137"/>
                    </a:srgbClr>
                  </a:outerShdw>
                </a:effectLst>
                <a:latin typeface="+mn-lt"/>
              </a:rPr>
              <a:t> om </a:t>
            </a:r>
            <a:r>
              <a:rPr lang="en-GB" sz="4400" dirty="0" err="1">
                <a:solidFill>
                  <a:schemeClr val="tx1"/>
                </a:solidFill>
                <a:effectLst>
                  <a:outerShdw blurRad="38100" dist="38100" dir="2700000" algn="tl">
                    <a:srgbClr val="000000">
                      <a:alpha val="43137"/>
                    </a:srgbClr>
                  </a:outerShdw>
                </a:effectLst>
                <a:latin typeface="+mn-lt"/>
              </a:rPr>
              <a:t>dit</a:t>
            </a:r>
            <a:r>
              <a:rPr lang="en-GB" sz="4400" dirty="0">
                <a:solidFill>
                  <a:schemeClr val="tx1"/>
                </a:solidFill>
                <a:effectLst>
                  <a:outerShdw blurRad="38100" dist="38100" dir="2700000" algn="tl">
                    <a:srgbClr val="000000">
                      <a:alpha val="43137"/>
                    </a:srgbClr>
                  </a:outerShdw>
                </a:effectLst>
                <a:latin typeface="+mn-lt"/>
              </a:rPr>
              <a:t> </a:t>
            </a:r>
            <a:r>
              <a:rPr lang="en-GB" sz="4400" dirty="0" err="1">
                <a:solidFill>
                  <a:schemeClr val="tx1"/>
                </a:solidFill>
                <a:effectLst>
                  <a:outerShdw blurRad="38100" dist="38100" dir="2700000" algn="tl">
                    <a:srgbClr val="000000">
                      <a:alpha val="43137"/>
                    </a:srgbClr>
                  </a:outerShdw>
                </a:effectLst>
                <a:latin typeface="+mn-lt"/>
              </a:rPr>
              <a:t>te</a:t>
            </a:r>
            <a:r>
              <a:rPr lang="en-GB" sz="4400" dirty="0">
                <a:solidFill>
                  <a:schemeClr val="tx1"/>
                </a:solidFill>
                <a:effectLst>
                  <a:outerShdw blurRad="38100" dist="38100" dir="2700000" algn="tl">
                    <a:srgbClr val="000000">
                      <a:alpha val="43137"/>
                    </a:srgbClr>
                  </a:outerShdw>
                </a:effectLst>
                <a:latin typeface="+mn-lt"/>
              </a:rPr>
              <a:t> </a:t>
            </a:r>
            <a:r>
              <a:rPr lang="en-GB" sz="4400" dirty="0" err="1">
                <a:solidFill>
                  <a:schemeClr val="tx1"/>
                </a:solidFill>
                <a:effectLst>
                  <a:outerShdw blurRad="38100" dist="38100" dir="2700000" algn="tl">
                    <a:srgbClr val="000000">
                      <a:alpha val="43137"/>
                    </a:srgbClr>
                  </a:outerShdw>
                </a:effectLst>
                <a:latin typeface="+mn-lt"/>
              </a:rPr>
              <a:t>oorkom</a:t>
            </a:r>
            <a:r>
              <a:rPr lang="en-GB" sz="4400" dirty="0">
                <a:solidFill>
                  <a:schemeClr val="tx1"/>
                </a:solidFill>
                <a:effectLst>
                  <a:outerShdw blurRad="38100" dist="38100" dir="2700000" algn="tl">
                    <a:srgbClr val="000000">
                      <a:alpha val="43137"/>
                    </a:srgbClr>
                  </a:outerShdw>
                </a:effectLst>
                <a:latin typeface="+mn-lt"/>
              </a:rPr>
              <a:t>?</a:t>
            </a:r>
          </a:p>
        </p:txBody>
      </p:sp>
    </p:spTree>
    <p:extLst>
      <p:ext uri="{BB962C8B-B14F-4D97-AF65-F5344CB8AC3E}">
        <p14:creationId xmlns:p14="http://schemas.microsoft.com/office/powerpoint/2010/main" val="2211886282"/>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2" name="drumroll.wav"/>
          </p:stSnd>
        </p:sndAc>
      </p:transition>
    </mc:Choice>
    <mc:Fallback xmlns="">
      <p:transition spd="slow">
        <p:circle/>
        <p:sndAc>
          <p:stSnd>
            <p:snd r:embed="rId3" name="drumroll.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18"/>
          <p:cNvSpPr/>
          <p:nvPr/>
        </p:nvSpPr>
        <p:spPr>
          <a:xfrm>
            <a:off x="443060" y="457038"/>
            <a:ext cx="8263924" cy="5962973"/>
          </a:xfrm>
          <a:prstGeom prst="roundRect">
            <a:avLst>
              <a:gd name="adj" fmla="val 2733"/>
            </a:avLst>
          </a:prstGeom>
          <a:gradFill flip="none" rotWithShape="1">
            <a:gsLst>
              <a:gs pos="83000">
                <a:schemeClr val="bg1">
                  <a:alpha val="0"/>
                </a:schemeClr>
              </a:gs>
              <a:gs pos="0">
                <a:srgbClr val="FFE864"/>
              </a:gs>
              <a:gs pos="62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44731" y="1071628"/>
            <a:ext cx="1228524" cy="1227472"/>
          </a:xfrm>
          <a:prstGeom prst="rect">
            <a:avLst/>
          </a:prstGeom>
        </p:spPr>
      </p:pic>
      <p:sp>
        <p:nvSpPr>
          <p:cNvPr id="21" name="Title 20"/>
          <p:cNvSpPr>
            <a:spLocks noGrp="1"/>
          </p:cNvSpPr>
          <p:nvPr>
            <p:ph type="title"/>
          </p:nvPr>
        </p:nvSpPr>
        <p:spPr>
          <a:xfrm>
            <a:off x="446269" y="574048"/>
            <a:ext cx="8245996" cy="994306"/>
          </a:xfrm>
          <a:prstGeom prst="roundRect">
            <a:avLst>
              <a:gd name="adj" fmla="val 0"/>
            </a:avLst>
          </a:prstGeom>
          <a:solidFill>
            <a:srgbClr val="FFF200"/>
          </a:solidFill>
        </p:spPr>
        <p:txBody>
          <a:bodyPr/>
          <a:lstStyle/>
          <a:p>
            <a:r>
              <a:rPr lang="en-GB" sz="5000" dirty="0" err="1">
                <a:solidFill>
                  <a:schemeClr val="tx1"/>
                </a:solidFill>
                <a:latin typeface="+mn-lt"/>
              </a:rPr>
              <a:t>Bekendstelling</a:t>
            </a:r>
            <a:r>
              <a:rPr lang="en-GB" sz="5000" dirty="0">
                <a:solidFill>
                  <a:schemeClr val="tx1"/>
                </a:solidFill>
                <a:latin typeface="+mn-lt"/>
              </a:rPr>
              <a:t> van </a:t>
            </a:r>
            <a:r>
              <a:rPr lang="en-GB" sz="5000" dirty="0" err="1">
                <a:solidFill>
                  <a:schemeClr val="tx1"/>
                </a:solidFill>
                <a:latin typeface="+mn-lt"/>
              </a:rPr>
              <a:t>Hande</a:t>
            </a:r>
            <a:endParaRPr lang="en-GB" sz="5000" dirty="0">
              <a:solidFill>
                <a:schemeClr val="tx1"/>
              </a:solidFill>
              <a:latin typeface="+mn-l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9030" y="2764724"/>
            <a:ext cx="4261275" cy="3740736"/>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7602" y="3952331"/>
            <a:ext cx="1675038" cy="1673603"/>
          </a:xfrm>
          <a:prstGeom prst="rect">
            <a:avLst/>
          </a:prstGeom>
        </p:spPr>
      </p:pic>
      <p:grpSp>
        <p:nvGrpSpPr>
          <p:cNvPr id="4" name="Group 3"/>
          <p:cNvGrpSpPr/>
          <p:nvPr/>
        </p:nvGrpSpPr>
        <p:grpSpPr>
          <a:xfrm>
            <a:off x="722599" y="2060441"/>
            <a:ext cx="4246008" cy="2693048"/>
            <a:chOff x="722599" y="2060441"/>
            <a:chExt cx="4246008" cy="2693048"/>
          </a:xfrm>
        </p:grpSpPr>
        <p:sp>
          <p:nvSpPr>
            <p:cNvPr id="10" name="Speech Bubble: Rectangle with Corners Rounded 9"/>
            <p:cNvSpPr/>
            <p:nvPr/>
          </p:nvSpPr>
          <p:spPr>
            <a:xfrm>
              <a:off x="755650" y="2235709"/>
              <a:ext cx="4212957" cy="2386581"/>
            </a:xfrm>
            <a:prstGeom prst="wedgeRoundRectCallout">
              <a:avLst>
                <a:gd name="adj1" fmla="val 38974"/>
                <a:gd name="adj2" fmla="val 62655"/>
                <a:gd name="adj3" fmla="val 16667"/>
              </a:avLst>
            </a:prstGeom>
            <a:solidFill>
              <a:srgbClr val="000000"/>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pPr algn="ctr"/>
              <a:endParaRPr lang="en-GB" dirty="0">
                <a:solidFill>
                  <a:schemeClr val="tx1"/>
                </a:solidFill>
              </a:endParaRPr>
            </a:p>
          </p:txBody>
        </p:sp>
        <p:sp>
          <p:nvSpPr>
            <p:cNvPr id="8" name="Speech Bubble: Rectangle with Corners Rounded 7"/>
            <p:cNvSpPr/>
            <p:nvPr/>
          </p:nvSpPr>
          <p:spPr>
            <a:xfrm>
              <a:off x="722599" y="2060441"/>
              <a:ext cx="4212957" cy="2693048"/>
            </a:xfrm>
            <a:prstGeom prst="wedgeRoundRectCallout">
              <a:avLst>
                <a:gd name="adj1" fmla="val 38974"/>
                <a:gd name="adj2" fmla="val 62655"/>
                <a:gd name="adj3" fmla="val 16667"/>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pPr algn="ctr"/>
              <a:r>
                <a:rPr lang="nl-NL" dirty="0">
                  <a:solidFill>
                    <a:srgbClr val="000000"/>
                  </a:solidFill>
                </a:rPr>
                <a:t>Hallo, my naam is Hande. Ek sal baie graag jou hand wil skud, ‘n vyf of 'n vuishou gee, maar op die oomblik kan ons dit nie doen nie. Lees hierdie handige gids wat ek opgestel het om jou te help verstaan ​​waarom die lewe op die oomblik vir ons almal anders is. </a:t>
              </a:r>
              <a:endParaRPr lang="en-GB" dirty="0">
                <a:solidFill>
                  <a:srgbClr val="000000"/>
                </a:solidFill>
              </a:endParaRPr>
            </a:p>
          </p:txBody>
        </p:sp>
      </p:gr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2640" y="5118353"/>
            <a:ext cx="897023" cy="896255"/>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73255" y="1897155"/>
            <a:ext cx="539229" cy="538767"/>
          </a:xfrm>
          <a:prstGeom prst="rect">
            <a:avLst/>
          </a:prstGeom>
        </p:spPr>
      </p:pic>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8"/>
          <p:cNvSpPr/>
          <p:nvPr/>
        </p:nvSpPr>
        <p:spPr>
          <a:xfrm>
            <a:off x="443060" y="457038"/>
            <a:ext cx="8263924" cy="5962973"/>
          </a:xfrm>
          <a:prstGeom prst="roundRect">
            <a:avLst>
              <a:gd name="adj" fmla="val 2733"/>
            </a:avLst>
          </a:prstGeom>
          <a:gradFill flip="none" rotWithShape="1">
            <a:gsLst>
              <a:gs pos="83000">
                <a:schemeClr val="bg1">
                  <a:alpha val="0"/>
                </a:schemeClr>
              </a:gs>
              <a:gs pos="0">
                <a:srgbClr val="FFE864"/>
              </a:gs>
              <a:gs pos="62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itle 20"/>
          <p:cNvSpPr>
            <a:spLocks noGrp="1"/>
          </p:cNvSpPr>
          <p:nvPr>
            <p:ph type="title"/>
          </p:nvPr>
        </p:nvSpPr>
        <p:spPr>
          <a:xfrm>
            <a:off x="446269" y="574048"/>
            <a:ext cx="8245996" cy="994306"/>
          </a:xfrm>
          <a:prstGeom prst="roundRect">
            <a:avLst>
              <a:gd name="adj" fmla="val 0"/>
            </a:avLst>
          </a:prstGeom>
          <a:solidFill>
            <a:srgbClr val="FFF200"/>
          </a:solidFill>
        </p:spPr>
        <p:txBody>
          <a:bodyPr/>
          <a:lstStyle/>
          <a:p>
            <a:r>
              <a:rPr lang="en-GB" sz="5000" dirty="0">
                <a:solidFill>
                  <a:schemeClr val="tx1"/>
                </a:solidFill>
                <a:latin typeface="+mn-lt"/>
              </a:rPr>
              <a:t>Wat is COVID-19?</a:t>
            </a:r>
          </a:p>
        </p:txBody>
      </p:sp>
      <p:sp>
        <p:nvSpPr>
          <p:cNvPr id="2" name="Rectangle 1"/>
          <p:cNvSpPr/>
          <p:nvPr/>
        </p:nvSpPr>
        <p:spPr>
          <a:xfrm>
            <a:off x="755649" y="2012201"/>
            <a:ext cx="7632699" cy="2215991"/>
          </a:xfrm>
          <a:prstGeom prst="rect">
            <a:avLst/>
          </a:prstGeom>
        </p:spPr>
        <p:txBody>
          <a:bodyPr wrap="square" lIns="0" tIns="0" rIns="0" bIns="0">
            <a:spAutoFit/>
          </a:bodyPr>
          <a:lstStyle/>
          <a:p>
            <a:r>
              <a:rPr lang="nl-NL" dirty="0">
                <a:solidFill>
                  <a:srgbClr val="000000"/>
                </a:solidFill>
                <a:ea typeface="Roboto" panose="02000000000000000000" pitchFamily="2" charset="0"/>
              </a:rPr>
              <a:t>COVID-19 is die naam van 'n siekte wat wêreldwyd baie                             probleme veroorsaak. Die virus het versprei omdat besmette                             mense oor die hele wêreld beweeg het, sonder om te weet                                      dat hulle dit gehad het.</a:t>
            </a:r>
          </a:p>
          <a:p>
            <a:endParaRPr lang="nl-NL" dirty="0">
              <a:solidFill>
                <a:srgbClr val="000000"/>
              </a:solidFill>
              <a:ea typeface="Roboto" panose="02000000000000000000" pitchFamily="2" charset="0"/>
            </a:endParaRPr>
          </a:p>
          <a:p>
            <a:r>
              <a:rPr lang="nl-NL" dirty="0">
                <a:solidFill>
                  <a:srgbClr val="000000"/>
                </a:solidFill>
                <a:ea typeface="Roboto" panose="02000000000000000000" pitchFamily="2" charset="0"/>
              </a:rPr>
              <a:t>COVID-19 is deel van 'n groep virusse wat almal                                                      dieselfde vorm het. Hierdie groep virusse is                                                                   'n tipe virus wat bekend staan ​​as koronavirus.</a:t>
            </a:r>
            <a:endParaRPr lang="en-GB" dirty="0">
              <a:solidFill>
                <a:srgbClr val="000000"/>
              </a:solidFill>
              <a:ea typeface="Roboto" panose="02000000000000000000" pitchFamily="2" charset="0"/>
            </a:endParaRPr>
          </a:p>
        </p:txBody>
      </p:sp>
      <p:grpSp>
        <p:nvGrpSpPr>
          <p:cNvPr id="9" name="Group 8"/>
          <p:cNvGrpSpPr/>
          <p:nvPr/>
        </p:nvGrpSpPr>
        <p:grpSpPr>
          <a:xfrm>
            <a:off x="1421176" y="4784077"/>
            <a:ext cx="7000223" cy="1361074"/>
            <a:chOff x="1421176" y="4784077"/>
            <a:chExt cx="7000223" cy="1361074"/>
          </a:xfrm>
        </p:grpSpPr>
        <p:sp>
          <p:nvSpPr>
            <p:cNvPr id="12" name="Rectangle: Rounded Corners 11"/>
            <p:cNvSpPr/>
            <p:nvPr/>
          </p:nvSpPr>
          <p:spPr>
            <a:xfrm>
              <a:off x="1454227" y="4817128"/>
              <a:ext cx="6967172" cy="1328023"/>
            </a:xfrm>
            <a:prstGeom prst="roundRect">
              <a:avLst/>
            </a:prstGeom>
            <a:solidFill>
              <a:srgbClr val="000000"/>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008000" rtlCol="0" anchor="ctr">
              <a:noAutofit/>
            </a:bodyPr>
            <a:lstStyle/>
            <a:p>
              <a:endParaRPr lang="en-GB" dirty="0">
                <a:ea typeface="Roboto" panose="02000000000000000000" pitchFamily="2" charset="0"/>
              </a:endParaRPr>
            </a:p>
          </p:txBody>
        </p:sp>
        <p:sp>
          <p:nvSpPr>
            <p:cNvPr id="3" name="Rectangle: Rounded Corners 2"/>
            <p:cNvSpPr/>
            <p:nvPr/>
          </p:nvSpPr>
          <p:spPr>
            <a:xfrm>
              <a:off x="1421176" y="4784077"/>
              <a:ext cx="6967172" cy="1328023"/>
            </a:xfrm>
            <a:prstGeom prst="round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008000" rtlCol="0" anchor="ctr">
              <a:spAutoFit/>
            </a:bodyPr>
            <a:lstStyle/>
            <a:p>
              <a:r>
                <a:rPr lang="nl-NL" dirty="0">
                  <a:solidFill>
                    <a:srgbClr val="000000"/>
                  </a:solidFill>
                  <a:ea typeface="Roboto" panose="02000000000000000000" pitchFamily="2" charset="0"/>
                </a:rPr>
                <a:t>Die virus self is ongelooflik klein en kan slegs met 'n baie kragtige mikroskoop gesien word. Dit kan egter in die menslike liggaam beland, en as dit gebeur, kan dit die persoon wat dit het, sleg laat voel.</a:t>
              </a:r>
              <a:endParaRPr lang="en-GB" dirty="0">
                <a:ea typeface="Roboto" panose="02000000000000000000" pitchFamily="2" charset="0"/>
              </a:endParaRPr>
            </a:p>
          </p:txBody>
        </p:sp>
      </p:gr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7338" y="1318207"/>
            <a:ext cx="2407006" cy="322250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726" y="4301557"/>
            <a:ext cx="1880075" cy="2308829"/>
          </a:xfrm>
          <a:prstGeom prst="rect">
            <a:avLst/>
          </a:prstGeom>
        </p:spPr>
      </p:pic>
    </p:spTree>
    <p:extLst>
      <p:ext uri="{BB962C8B-B14F-4D97-AF65-F5344CB8AC3E}">
        <p14:creationId xmlns:p14="http://schemas.microsoft.com/office/powerpoint/2010/main" val="273074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0" presetClass="entr" presetSubtype="0" fill="hold"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8"/>
          <p:cNvSpPr/>
          <p:nvPr/>
        </p:nvSpPr>
        <p:spPr>
          <a:xfrm>
            <a:off x="443060" y="457038"/>
            <a:ext cx="8263924" cy="5962973"/>
          </a:xfrm>
          <a:prstGeom prst="roundRect">
            <a:avLst>
              <a:gd name="adj" fmla="val 2733"/>
            </a:avLst>
          </a:prstGeom>
          <a:gradFill flip="none" rotWithShape="1">
            <a:gsLst>
              <a:gs pos="83000">
                <a:schemeClr val="bg1">
                  <a:alpha val="0"/>
                </a:schemeClr>
              </a:gs>
              <a:gs pos="0">
                <a:srgbClr val="FFE864"/>
              </a:gs>
              <a:gs pos="62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itle 20"/>
          <p:cNvSpPr>
            <a:spLocks noGrp="1"/>
          </p:cNvSpPr>
          <p:nvPr>
            <p:ph type="title"/>
          </p:nvPr>
        </p:nvSpPr>
        <p:spPr>
          <a:xfrm>
            <a:off x="446269" y="437989"/>
            <a:ext cx="8245996" cy="1381935"/>
          </a:xfrm>
          <a:prstGeom prst="roundRect">
            <a:avLst>
              <a:gd name="adj" fmla="val 0"/>
            </a:avLst>
          </a:prstGeom>
          <a:solidFill>
            <a:srgbClr val="FFF200"/>
          </a:solidFill>
        </p:spPr>
        <p:txBody>
          <a:bodyPr/>
          <a:lstStyle/>
          <a:p>
            <a:pPr algn="ctr"/>
            <a:br>
              <a:rPr lang="nl-NL" sz="2800" dirty="0"/>
            </a:br>
            <a:r>
              <a:rPr lang="nl-NL" sz="3600" dirty="0"/>
              <a:t>Hoe kom die virus in die menslike liggaam in?</a:t>
            </a:r>
            <a:endParaRPr lang="en-GB" sz="2800" dirty="0">
              <a:solidFill>
                <a:schemeClr val="tx1"/>
              </a:solidFill>
              <a:latin typeface="+mn-lt"/>
            </a:endParaRPr>
          </a:p>
        </p:txBody>
      </p:sp>
      <p:sp>
        <p:nvSpPr>
          <p:cNvPr id="2" name="Rectangle 1"/>
          <p:cNvSpPr/>
          <p:nvPr/>
        </p:nvSpPr>
        <p:spPr>
          <a:xfrm>
            <a:off x="755649" y="1990677"/>
            <a:ext cx="7632699" cy="1661993"/>
          </a:xfrm>
          <a:prstGeom prst="rect">
            <a:avLst/>
          </a:prstGeom>
        </p:spPr>
        <p:txBody>
          <a:bodyPr wrap="square" lIns="0" tIns="0" rIns="0" bIns="0">
            <a:spAutoFit/>
          </a:bodyPr>
          <a:lstStyle/>
          <a:p>
            <a:r>
              <a:rPr lang="nl-NL" dirty="0">
                <a:solidFill>
                  <a:srgbClr val="000000"/>
                </a:solidFill>
                <a:ea typeface="Roboto" panose="02000000000000000000" pitchFamily="2" charset="0"/>
              </a:rPr>
              <a:t>As iemand met die virus hoes of nies, kan die virus in die lug en na mense en nabygeleë oppervlaktes gedwing word.</a:t>
            </a:r>
            <a:endParaRPr lang="en-GB" dirty="0">
              <a:solidFill>
                <a:srgbClr val="000000"/>
              </a:solidFill>
              <a:ea typeface="Roboto" panose="02000000000000000000" pitchFamily="2" charset="0"/>
            </a:endParaRPr>
          </a:p>
          <a:p>
            <a:endParaRPr lang="en-GB" dirty="0">
              <a:solidFill>
                <a:srgbClr val="000000"/>
              </a:solidFill>
              <a:ea typeface="Roboto" panose="02000000000000000000" pitchFamily="2" charset="0"/>
            </a:endParaRPr>
          </a:p>
          <a:p>
            <a:r>
              <a:rPr lang="nl-NL" dirty="0">
                <a:solidFill>
                  <a:srgbClr val="000000"/>
                </a:solidFill>
                <a:ea typeface="Roboto" panose="02000000000000000000" pitchFamily="2" charset="0"/>
              </a:rPr>
              <a:t>Die virus kan op mensehande leef en die liggaam binnedring as iemand aan hul gesig raak, met hul vingers in hul mond sit of iets eet sonder om hul hande te was.</a:t>
            </a:r>
            <a:endParaRPr lang="en-GB" dirty="0">
              <a:solidFill>
                <a:srgbClr val="000000"/>
              </a:solidFill>
              <a:ea typeface="Roboto" panose="02000000000000000000" pitchFamily="2" charset="0"/>
            </a:endParaRPr>
          </a:p>
        </p:txBody>
      </p:sp>
      <p:grpSp>
        <p:nvGrpSpPr>
          <p:cNvPr id="7" name="Group 6"/>
          <p:cNvGrpSpPr/>
          <p:nvPr/>
        </p:nvGrpSpPr>
        <p:grpSpPr>
          <a:xfrm>
            <a:off x="730483" y="5029755"/>
            <a:ext cx="7666254" cy="1160713"/>
            <a:chOff x="730483" y="5029755"/>
            <a:chExt cx="7666254" cy="1160713"/>
          </a:xfrm>
        </p:grpSpPr>
        <p:sp>
          <p:nvSpPr>
            <p:cNvPr id="8" name="Rectangle: Rounded Corners 7"/>
            <p:cNvSpPr/>
            <p:nvPr/>
          </p:nvSpPr>
          <p:spPr>
            <a:xfrm>
              <a:off x="764039" y="5216545"/>
              <a:ext cx="7632698" cy="854246"/>
            </a:xfrm>
            <a:prstGeom prst="roundRect">
              <a:avLst/>
            </a:prstGeom>
            <a:solidFill>
              <a:srgbClr val="000000"/>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endParaRPr lang="en-GB" dirty="0">
                <a:solidFill>
                  <a:srgbClr val="000000"/>
                </a:solidFill>
                <a:ea typeface="Roboto" panose="02000000000000000000" pitchFamily="2" charset="0"/>
              </a:endParaRPr>
            </a:p>
          </p:txBody>
        </p:sp>
        <p:sp>
          <p:nvSpPr>
            <p:cNvPr id="3" name="Rectangle: Rounded Corners 2"/>
            <p:cNvSpPr/>
            <p:nvPr/>
          </p:nvSpPr>
          <p:spPr>
            <a:xfrm>
              <a:off x="730483" y="5029755"/>
              <a:ext cx="7632698" cy="1160713"/>
            </a:xfrm>
            <a:prstGeom prst="round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440000" tIns="108000" rIns="108000" bIns="108000" rtlCol="0" anchor="ctr">
              <a:spAutoFit/>
            </a:bodyPr>
            <a:lstStyle/>
            <a:p>
              <a:r>
                <a:rPr lang="nl-NL" dirty="0">
                  <a:solidFill>
                    <a:srgbClr val="000000"/>
                  </a:solidFill>
                  <a:ea typeface="Roboto" panose="02000000000000000000" pitchFamily="2" charset="0"/>
                </a:rPr>
                <a:t>Die virus kan op verskillende oppervlaktes bly en kan dan aan mense oorgedra word wanneer dit aan die oppervlaktes raak.</a:t>
              </a:r>
              <a:r>
                <a:rPr lang="en-GB" dirty="0">
                  <a:solidFill>
                    <a:srgbClr val="000000"/>
                  </a:solidFill>
                  <a:ea typeface="Roboto" panose="02000000000000000000" pitchFamily="2" charset="0"/>
                </a:rPr>
                <a:t> </a:t>
              </a:r>
            </a:p>
          </p:txBody>
        </p:sp>
      </p:gr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367" y="4547704"/>
            <a:ext cx="1688120" cy="1967218"/>
          </a:xfrm>
          <a:prstGeom prst="rect">
            <a:avLst/>
          </a:prstGeom>
        </p:spPr>
      </p:pic>
      <p:pic>
        <p:nvPicPr>
          <p:cNvPr id="10" name="Picture 9">
            <a:extLst>
              <a:ext uri="{FF2B5EF4-FFF2-40B4-BE49-F238E27FC236}">
                <a16:creationId xmlns:a16="http://schemas.microsoft.com/office/drawing/2014/main" id="{48110272-592E-480D-A0C3-1D6396C547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6781" y="3627608"/>
            <a:ext cx="1228524" cy="1227472"/>
          </a:xfrm>
          <a:prstGeom prst="rect">
            <a:avLst/>
          </a:prstGeom>
        </p:spPr>
      </p:pic>
    </p:spTree>
    <p:extLst>
      <p:ext uri="{BB962C8B-B14F-4D97-AF65-F5344CB8AC3E}">
        <p14:creationId xmlns:p14="http://schemas.microsoft.com/office/powerpoint/2010/main" val="412467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8"/>
          <p:cNvSpPr/>
          <p:nvPr/>
        </p:nvSpPr>
        <p:spPr>
          <a:xfrm>
            <a:off x="443060" y="457038"/>
            <a:ext cx="8263924" cy="5962973"/>
          </a:xfrm>
          <a:prstGeom prst="roundRect">
            <a:avLst>
              <a:gd name="adj" fmla="val 2733"/>
            </a:avLst>
          </a:prstGeom>
          <a:gradFill flip="none" rotWithShape="1">
            <a:gsLst>
              <a:gs pos="83000">
                <a:schemeClr val="bg1">
                  <a:alpha val="0"/>
                </a:schemeClr>
              </a:gs>
              <a:gs pos="0">
                <a:srgbClr val="FFE864"/>
              </a:gs>
              <a:gs pos="62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itle 20"/>
          <p:cNvSpPr>
            <a:spLocks noGrp="1"/>
          </p:cNvSpPr>
          <p:nvPr>
            <p:ph type="title"/>
          </p:nvPr>
        </p:nvSpPr>
        <p:spPr>
          <a:xfrm>
            <a:off x="446269" y="574048"/>
            <a:ext cx="8245996" cy="994306"/>
          </a:xfrm>
          <a:prstGeom prst="roundRect">
            <a:avLst>
              <a:gd name="adj" fmla="val 0"/>
            </a:avLst>
          </a:prstGeom>
          <a:solidFill>
            <a:srgbClr val="FFF200"/>
          </a:solidFill>
        </p:spPr>
        <p:txBody>
          <a:bodyPr/>
          <a:lstStyle/>
          <a:p>
            <a:pPr algn="ctr"/>
            <a:r>
              <a:rPr lang="nl-NL" sz="3800" dirty="0">
                <a:solidFill>
                  <a:schemeClr val="tx1"/>
                </a:solidFill>
                <a:latin typeface="+mn-lt"/>
              </a:rPr>
              <a:t>Hoe beïnvloed die virus mense?</a:t>
            </a:r>
            <a:endParaRPr lang="en-GB" sz="3800" dirty="0">
              <a:solidFill>
                <a:schemeClr val="tx1"/>
              </a:solidFill>
              <a:latin typeface="+mn-lt"/>
            </a:endParaRPr>
          </a:p>
        </p:txBody>
      </p:sp>
      <p:sp>
        <p:nvSpPr>
          <p:cNvPr id="2" name="Rectangle 1"/>
          <p:cNvSpPr/>
          <p:nvPr/>
        </p:nvSpPr>
        <p:spPr>
          <a:xfrm>
            <a:off x="755649" y="2036456"/>
            <a:ext cx="7632701" cy="1107996"/>
          </a:xfrm>
          <a:prstGeom prst="rect">
            <a:avLst/>
          </a:prstGeom>
        </p:spPr>
        <p:txBody>
          <a:bodyPr wrap="square" lIns="0" tIns="0" rIns="0" bIns="0">
            <a:spAutoFit/>
          </a:bodyPr>
          <a:lstStyle/>
          <a:p>
            <a:r>
              <a:rPr lang="nl-NL" dirty="0">
                <a:solidFill>
                  <a:srgbClr val="000000"/>
                </a:solidFill>
                <a:ea typeface="Roboto" panose="02000000000000000000" pitchFamily="2" charset="0"/>
              </a:rPr>
              <a:t>Sodra die virus in die menslike liggaam beland, bly dit in die longe. Dit kan 'n paar dae of weke daar bly sonder dat die persoon weet dat hy dit het. Dit laat mense egter uiteindelik siek voel. Dit kan begin met 'n hoes en koors (hoë temperatuur).</a:t>
            </a:r>
            <a:endParaRPr lang="en-GB" dirty="0">
              <a:solidFill>
                <a:srgbClr val="000000"/>
              </a:solidFill>
              <a:ea typeface="Roboto" panose="02000000000000000000" pitchFamily="2" charset="0"/>
            </a:endParaRPr>
          </a:p>
        </p:txBody>
      </p:sp>
      <p:grpSp>
        <p:nvGrpSpPr>
          <p:cNvPr id="4" name="Group 3"/>
          <p:cNvGrpSpPr/>
          <p:nvPr/>
        </p:nvGrpSpPr>
        <p:grpSpPr>
          <a:xfrm>
            <a:off x="780818" y="3656681"/>
            <a:ext cx="4688805" cy="2307439"/>
            <a:chOff x="780818" y="3656681"/>
            <a:chExt cx="4688805" cy="2307439"/>
          </a:xfrm>
        </p:grpSpPr>
        <p:sp>
          <p:nvSpPr>
            <p:cNvPr id="16" name="Rectangle: Rounded Corners 15"/>
            <p:cNvSpPr/>
            <p:nvPr/>
          </p:nvSpPr>
          <p:spPr>
            <a:xfrm>
              <a:off x="805985" y="3681848"/>
              <a:ext cx="4663638" cy="2282272"/>
            </a:xfrm>
            <a:prstGeom prst="roundRect">
              <a:avLst>
                <a:gd name="adj" fmla="val 10204"/>
              </a:avLst>
            </a:prstGeom>
            <a:solidFill>
              <a:srgbClr val="000000"/>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endParaRPr lang="en-GB" dirty="0">
                <a:solidFill>
                  <a:srgbClr val="000000"/>
                </a:solidFill>
                <a:ea typeface="Roboto" panose="02000000000000000000" pitchFamily="2" charset="0"/>
              </a:endParaRPr>
            </a:p>
          </p:txBody>
        </p:sp>
        <p:sp>
          <p:nvSpPr>
            <p:cNvPr id="3" name="Rectangle: Rounded Corners 2"/>
            <p:cNvSpPr/>
            <p:nvPr/>
          </p:nvSpPr>
          <p:spPr>
            <a:xfrm>
              <a:off x="780818" y="3656681"/>
              <a:ext cx="4663638" cy="2282272"/>
            </a:xfrm>
            <a:prstGeom prst="roundRect">
              <a:avLst>
                <a:gd name="adj" fmla="val 10204"/>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rgbClr val="000000"/>
                  </a:solidFill>
                  <a:ea typeface="Roboto" panose="02000000000000000000" pitchFamily="2" charset="0"/>
                </a:rPr>
                <a:t>Die virus </a:t>
              </a:r>
              <a:r>
                <a:rPr lang="en-GB" dirty="0" err="1">
                  <a:solidFill>
                    <a:srgbClr val="000000"/>
                  </a:solidFill>
                  <a:ea typeface="Roboto" panose="02000000000000000000" pitchFamily="2" charset="0"/>
                </a:rPr>
                <a:t>beïnvloed</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verskillende</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mense</a:t>
              </a:r>
              <a:r>
                <a:rPr lang="en-GB" dirty="0">
                  <a:solidFill>
                    <a:srgbClr val="000000"/>
                  </a:solidFill>
                  <a:ea typeface="Roboto" panose="02000000000000000000" pitchFamily="2" charset="0"/>
                </a:rPr>
                <a:t> op </a:t>
              </a:r>
              <a:r>
                <a:rPr lang="en-GB" dirty="0" err="1">
                  <a:solidFill>
                    <a:srgbClr val="000000"/>
                  </a:solidFill>
                  <a:ea typeface="Roboto" panose="02000000000000000000" pitchFamily="2" charset="0"/>
                </a:rPr>
                <a:t>verskillende</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maniere</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Sommige</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mense</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sal</a:t>
              </a:r>
              <a:r>
                <a:rPr lang="en-GB" dirty="0">
                  <a:solidFill>
                    <a:srgbClr val="000000"/>
                  </a:solidFill>
                  <a:ea typeface="Roboto" panose="02000000000000000000" pitchFamily="2" charset="0"/>
                </a:rPr>
                <a:t> op </a:t>
              </a:r>
              <a:r>
                <a:rPr lang="en-GB" dirty="0" err="1">
                  <a:solidFill>
                    <a:srgbClr val="000000"/>
                  </a:solidFill>
                  <a:ea typeface="Roboto" panose="02000000000000000000" pitchFamily="2" charset="0"/>
                </a:rPr>
                <a:t>hul</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eie</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beter</a:t>
              </a:r>
              <a:r>
                <a:rPr lang="en-GB" dirty="0">
                  <a:solidFill>
                    <a:srgbClr val="000000"/>
                  </a:solidFill>
                  <a:ea typeface="Roboto" panose="02000000000000000000" pitchFamily="2" charset="0"/>
                </a:rPr>
                <a:t> word; </a:t>
              </a:r>
              <a:r>
                <a:rPr lang="en-GB" dirty="0" err="1">
                  <a:solidFill>
                    <a:srgbClr val="000000"/>
                  </a:solidFill>
                  <a:ea typeface="Roboto" panose="02000000000000000000" pitchFamily="2" charset="0"/>
                </a:rPr>
                <a:t>ander</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sal</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hospitaal</a:t>
              </a:r>
              <a:r>
                <a:rPr lang="en-GB" dirty="0">
                  <a:solidFill>
                    <a:srgbClr val="000000"/>
                  </a:solidFill>
                  <a:ea typeface="Roboto" panose="02000000000000000000" pitchFamily="2" charset="0"/>
                </a:rPr>
                <a:t> toe </a:t>
              </a:r>
              <a:r>
                <a:rPr lang="en-GB" dirty="0" err="1">
                  <a:solidFill>
                    <a:srgbClr val="000000"/>
                  </a:solidFill>
                  <a:ea typeface="Roboto" panose="02000000000000000000" pitchFamily="2" charset="0"/>
                </a:rPr>
                <a:t>moet</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gaan</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Dit</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lyk</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nie</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asof</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kinders</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baie</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siek</a:t>
              </a:r>
              <a:r>
                <a:rPr lang="en-GB" dirty="0">
                  <a:solidFill>
                    <a:srgbClr val="000000"/>
                  </a:solidFill>
                  <a:ea typeface="Roboto" panose="02000000000000000000" pitchFamily="2" charset="0"/>
                </a:rPr>
                <a:t> word as </a:t>
              </a:r>
              <a:r>
                <a:rPr lang="en-GB" dirty="0" err="1">
                  <a:solidFill>
                    <a:srgbClr val="000000"/>
                  </a:solidFill>
                  <a:ea typeface="Roboto" panose="02000000000000000000" pitchFamily="2" charset="0"/>
                </a:rPr>
                <a:t>hulle</a:t>
              </a:r>
              <a:r>
                <a:rPr lang="en-GB" dirty="0">
                  <a:solidFill>
                    <a:srgbClr val="000000"/>
                  </a:solidFill>
                  <a:ea typeface="Roboto" panose="02000000000000000000" pitchFamily="2" charset="0"/>
                </a:rPr>
                <a:t> die virus </a:t>
              </a:r>
              <a:r>
                <a:rPr lang="en-GB" dirty="0" err="1">
                  <a:solidFill>
                    <a:srgbClr val="000000"/>
                  </a:solidFill>
                  <a:ea typeface="Roboto" panose="02000000000000000000" pitchFamily="2" charset="0"/>
                </a:rPr>
                <a:t>opdoen</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nie</a:t>
              </a:r>
              <a:r>
                <a:rPr lang="en-GB" dirty="0">
                  <a:solidFill>
                    <a:srgbClr val="000000"/>
                  </a:solidFill>
                  <a:ea typeface="Roboto" panose="02000000000000000000" pitchFamily="2" charset="0"/>
                </a:rPr>
                <a:t>, maar </a:t>
              </a:r>
              <a:r>
                <a:rPr lang="en-GB" dirty="0" err="1">
                  <a:solidFill>
                    <a:srgbClr val="000000"/>
                  </a:solidFill>
                  <a:ea typeface="Roboto" panose="02000000000000000000" pitchFamily="2" charset="0"/>
                </a:rPr>
                <a:t>ouer</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mense</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en</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diegene</a:t>
              </a:r>
              <a:r>
                <a:rPr lang="en-GB" dirty="0">
                  <a:solidFill>
                    <a:srgbClr val="000000"/>
                  </a:solidFill>
                  <a:ea typeface="Roboto" panose="02000000000000000000" pitchFamily="2" charset="0"/>
                </a:rPr>
                <a:t> wat reeds </a:t>
              </a:r>
              <a:r>
                <a:rPr lang="en-GB" dirty="0" err="1">
                  <a:solidFill>
                    <a:srgbClr val="000000"/>
                  </a:solidFill>
                  <a:ea typeface="Roboto" panose="02000000000000000000" pitchFamily="2" charset="0"/>
                </a:rPr>
                <a:t>siek</a:t>
              </a:r>
              <a:r>
                <a:rPr lang="en-GB" dirty="0">
                  <a:solidFill>
                    <a:srgbClr val="000000"/>
                  </a:solidFill>
                  <a:ea typeface="Roboto" panose="02000000000000000000" pitchFamily="2" charset="0"/>
                </a:rPr>
                <a:t> is, </a:t>
              </a:r>
              <a:r>
                <a:rPr lang="en-GB" dirty="0" err="1">
                  <a:solidFill>
                    <a:srgbClr val="000000"/>
                  </a:solidFill>
                  <a:ea typeface="Roboto" panose="02000000000000000000" pitchFamily="2" charset="0"/>
                </a:rPr>
                <a:t>kan</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baie</a:t>
              </a:r>
              <a:r>
                <a:rPr lang="en-GB" dirty="0">
                  <a:solidFill>
                    <a:srgbClr val="000000"/>
                  </a:solidFill>
                  <a:ea typeface="Roboto" panose="02000000000000000000" pitchFamily="2" charset="0"/>
                </a:rPr>
                <a:t> </a:t>
              </a:r>
              <a:r>
                <a:rPr lang="en-GB" dirty="0" err="1">
                  <a:solidFill>
                    <a:srgbClr val="000000"/>
                  </a:solidFill>
                  <a:ea typeface="Roboto" panose="02000000000000000000" pitchFamily="2" charset="0"/>
                </a:rPr>
                <a:t>siek</a:t>
              </a:r>
              <a:r>
                <a:rPr lang="en-GB" dirty="0">
                  <a:solidFill>
                    <a:srgbClr val="000000"/>
                  </a:solidFill>
                  <a:ea typeface="Roboto" panose="02000000000000000000" pitchFamily="2" charset="0"/>
                </a:rPr>
                <a:t> word.</a:t>
              </a:r>
            </a:p>
          </p:txBody>
        </p:sp>
      </p:grpSp>
      <p:grpSp>
        <p:nvGrpSpPr>
          <p:cNvPr id="5" name="Group 4"/>
          <p:cNvGrpSpPr/>
          <p:nvPr/>
        </p:nvGrpSpPr>
        <p:grpSpPr>
          <a:xfrm>
            <a:off x="5780787" y="3226217"/>
            <a:ext cx="2607563" cy="2866608"/>
            <a:chOff x="5780787" y="3226217"/>
            <a:chExt cx="2607563" cy="2866608"/>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8441" y="3226217"/>
              <a:ext cx="2459909" cy="2866608"/>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7113" y="4039762"/>
              <a:ext cx="531857" cy="531403"/>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80787" y="5512042"/>
              <a:ext cx="295308" cy="295056"/>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0940" y="5483207"/>
              <a:ext cx="295308" cy="295056"/>
            </a:xfrm>
            <a:prstGeom prst="rect">
              <a:avLst/>
            </a:prstGeom>
          </p:spPr>
        </p:pic>
      </p:grpSp>
    </p:spTree>
    <p:extLst>
      <p:ext uri="{BB962C8B-B14F-4D97-AF65-F5344CB8AC3E}">
        <p14:creationId xmlns:p14="http://schemas.microsoft.com/office/powerpoint/2010/main" val="71544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8"/>
          <p:cNvSpPr/>
          <p:nvPr/>
        </p:nvSpPr>
        <p:spPr>
          <a:xfrm>
            <a:off x="443060" y="457038"/>
            <a:ext cx="8263924" cy="5962973"/>
          </a:xfrm>
          <a:prstGeom prst="roundRect">
            <a:avLst>
              <a:gd name="adj" fmla="val 2733"/>
            </a:avLst>
          </a:prstGeom>
          <a:gradFill flip="none" rotWithShape="1">
            <a:gsLst>
              <a:gs pos="83000">
                <a:schemeClr val="bg1">
                  <a:alpha val="0"/>
                </a:schemeClr>
              </a:gs>
              <a:gs pos="0">
                <a:srgbClr val="FFE864"/>
              </a:gs>
              <a:gs pos="62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itle 20"/>
          <p:cNvSpPr>
            <a:spLocks noGrp="1"/>
          </p:cNvSpPr>
          <p:nvPr>
            <p:ph type="title"/>
          </p:nvPr>
        </p:nvSpPr>
        <p:spPr>
          <a:xfrm>
            <a:off x="446269" y="574048"/>
            <a:ext cx="8245996" cy="994306"/>
          </a:xfrm>
          <a:prstGeom prst="roundRect">
            <a:avLst>
              <a:gd name="adj" fmla="val 0"/>
            </a:avLst>
          </a:prstGeom>
          <a:solidFill>
            <a:srgbClr val="FFF200"/>
          </a:solidFill>
        </p:spPr>
        <p:txBody>
          <a:bodyPr/>
          <a:lstStyle/>
          <a:p>
            <a:r>
              <a:rPr lang="nl-NL" sz="3300" dirty="0">
                <a:solidFill>
                  <a:schemeClr val="tx1"/>
                </a:solidFill>
                <a:latin typeface="+mn-lt"/>
              </a:rPr>
              <a:t>Wat het ons geleer oor COVID-19?</a:t>
            </a:r>
            <a:endParaRPr lang="en-GB" sz="3300" dirty="0">
              <a:solidFill>
                <a:schemeClr val="tx1"/>
              </a:solidFill>
              <a:latin typeface="+mn-lt"/>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30010"/>
          <a:stretch/>
        </p:blipFill>
        <p:spPr>
          <a:xfrm flipH="1">
            <a:off x="868705" y="1784733"/>
            <a:ext cx="3331831" cy="3453847"/>
          </a:xfrm>
          <a:prstGeom prst="rect">
            <a:avLst/>
          </a:prstGeom>
        </p:spPr>
      </p:pic>
      <p:sp>
        <p:nvSpPr>
          <p:cNvPr id="2" name="Rectangle 1"/>
          <p:cNvSpPr/>
          <p:nvPr/>
        </p:nvSpPr>
        <p:spPr>
          <a:xfrm>
            <a:off x="755649" y="2252558"/>
            <a:ext cx="7632699" cy="2215991"/>
          </a:xfrm>
          <a:prstGeom prst="rect">
            <a:avLst/>
          </a:prstGeom>
        </p:spPr>
        <p:txBody>
          <a:bodyPr wrap="square" lIns="0" tIns="0" rIns="0" bIns="0">
            <a:spAutoFit/>
          </a:bodyPr>
          <a:lstStyle/>
          <a:p>
            <a:r>
              <a:rPr lang="en-GB" dirty="0">
                <a:solidFill>
                  <a:srgbClr val="000000"/>
                </a:solidFill>
                <a:ea typeface="Roboto" panose="02000000000000000000" pitchFamily="2" charset="0"/>
              </a:rPr>
              <a:t>                                        </a:t>
            </a:r>
            <a:r>
              <a:rPr lang="nl-NL" dirty="0">
                <a:solidFill>
                  <a:srgbClr val="000000"/>
                </a:solidFill>
                <a:ea typeface="Roboto" panose="02000000000000000000" pitchFamily="2" charset="0"/>
              </a:rPr>
              <a:t>COVID-19 is 'n vorm van koronavirus en is so 			klein dat ons dit slegs met baie kragtige 				mikroskope kan sien, nie met ons oë nie.</a:t>
            </a:r>
            <a:endParaRPr lang="en-GB" dirty="0">
              <a:solidFill>
                <a:srgbClr val="000000"/>
              </a:solidFill>
              <a:ea typeface="Roboto" panose="02000000000000000000" pitchFamily="2" charset="0"/>
            </a:endParaRPr>
          </a:p>
          <a:p>
            <a:r>
              <a:rPr lang="en-GB" dirty="0">
                <a:solidFill>
                  <a:srgbClr val="000000"/>
                </a:solidFill>
                <a:ea typeface="Roboto" panose="02000000000000000000" pitchFamily="2" charset="0"/>
              </a:rPr>
              <a:t>                                             </a:t>
            </a:r>
            <a:r>
              <a:rPr lang="nl-NL" dirty="0">
                <a:solidFill>
                  <a:srgbClr val="000000"/>
                </a:solidFill>
                <a:ea typeface="Roboto" panose="02000000000000000000" pitchFamily="2" charset="0"/>
              </a:rPr>
              <a:t>Die virus kan die menslike liggaam </a:t>
            </a:r>
          </a:p>
          <a:p>
            <a:r>
              <a:rPr lang="nl-NL" dirty="0">
                <a:solidFill>
                  <a:srgbClr val="000000"/>
                </a:solidFill>
                <a:ea typeface="Roboto" panose="02000000000000000000" pitchFamily="2" charset="0"/>
              </a:rPr>
              <a:t>			       binnedring en die longe besmet. Dit kan 				mense koors (hoë temperatuur) en / of 				'n hoes gee wat nie verdwyn nie</a:t>
            </a:r>
            <a:endParaRPr lang="en-GB" dirty="0">
              <a:solidFill>
                <a:srgbClr val="000000"/>
              </a:solidFill>
              <a:ea typeface="Roboto" panose="02000000000000000000" pitchFamily="2" charset="0"/>
            </a:endParaRPr>
          </a:p>
          <a:p>
            <a:r>
              <a:rPr lang="en-GB" dirty="0">
                <a:solidFill>
                  <a:srgbClr val="000000"/>
                </a:solidFill>
                <a:ea typeface="Roboto" panose="02000000000000000000" pitchFamily="2" charset="0"/>
              </a:rPr>
              <a:t>.</a:t>
            </a:r>
          </a:p>
        </p:txBody>
      </p:sp>
      <p:sp>
        <p:nvSpPr>
          <p:cNvPr id="8" name="Rectangle: Rounded Corners 7"/>
          <p:cNvSpPr/>
          <p:nvPr/>
        </p:nvSpPr>
        <p:spPr>
          <a:xfrm>
            <a:off x="755650" y="5238579"/>
            <a:ext cx="7632698" cy="854246"/>
          </a:xfrm>
          <a:prstGeom prst="roundRect">
            <a:avLst/>
          </a:prstGeom>
          <a:solidFill>
            <a:srgbClr val="000000"/>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endParaRPr lang="en-GB" dirty="0">
              <a:solidFill>
                <a:srgbClr val="000000"/>
              </a:solidFill>
              <a:ea typeface="Roboto" panose="02000000000000000000" pitchFamily="2" charset="0"/>
            </a:endParaRPr>
          </a:p>
        </p:txBody>
      </p:sp>
      <p:sp>
        <p:nvSpPr>
          <p:cNvPr id="3" name="Rectangle: Rounded Corners 2"/>
          <p:cNvSpPr/>
          <p:nvPr/>
        </p:nvSpPr>
        <p:spPr>
          <a:xfrm>
            <a:off x="730483" y="5213412"/>
            <a:ext cx="7632698" cy="854246"/>
          </a:xfrm>
          <a:prstGeom prst="round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r>
              <a:rPr lang="nl-NL">
                <a:solidFill>
                  <a:srgbClr val="000000"/>
                </a:solidFill>
                <a:ea typeface="Roboto" panose="02000000000000000000" pitchFamily="2" charset="0"/>
              </a:rPr>
              <a:t>Die </a:t>
            </a:r>
            <a:r>
              <a:rPr lang="nl-NL" dirty="0">
                <a:solidFill>
                  <a:srgbClr val="000000"/>
                </a:solidFill>
                <a:ea typeface="Roboto" panose="02000000000000000000" pitchFamily="2" charset="0"/>
              </a:rPr>
              <a:t>virus kan die menslike liggaam deur die lug binnedring en kan op oppervlaktes en mense se hande leef.</a:t>
            </a:r>
            <a:endParaRPr lang="en-GB" dirty="0">
              <a:solidFill>
                <a:srgbClr val="000000"/>
              </a:solidFill>
              <a:ea typeface="Roboto" panose="02000000000000000000" pitchFamily="2" charset="0"/>
            </a:endParaRPr>
          </a:p>
        </p:txBody>
      </p:sp>
      <p:grpSp>
        <p:nvGrpSpPr>
          <p:cNvPr id="4" name="Group 3"/>
          <p:cNvGrpSpPr/>
          <p:nvPr/>
        </p:nvGrpSpPr>
        <p:grpSpPr>
          <a:xfrm>
            <a:off x="7367758" y="4284695"/>
            <a:ext cx="1395616" cy="1112572"/>
            <a:chOff x="7367758" y="4284695"/>
            <a:chExt cx="1395616" cy="1112572"/>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7758" y="4284695"/>
              <a:ext cx="905966" cy="1112572"/>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1891" y="4426388"/>
              <a:ext cx="361483" cy="361174"/>
            </a:xfrm>
            <a:prstGeom prst="rect">
              <a:avLst/>
            </a:prstGeom>
          </p:spPr>
        </p:pic>
      </p:grpSp>
      <p:grpSp>
        <p:nvGrpSpPr>
          <p:cNvPr id="13" name="Group 12"/>
          <p:cNvGrpSpPr/>
          <p:nvPr/>
        </p:nvGrpSpPr>
        <p:grpSpPr>
          <a:xfrm>
            <a:off x="191519" y="1900205"/>
            <a:ext cx="1540984" cy="1163132"/>
            <a:chOff x="7004600" y="5134119"/>
            <a:chExt cx="1591837" cy="1201516"/>
          </a:xfrm>
        </p:grpSpPr>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04600" y="5134119"/>
              <a:ext cx="1298201" cy="1139681"/>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0263" y="5919817"/>
              <a:ext cx="416174" cy="415818"/>
            </a:xfrm>
            <a:prstGeom prst="rect">
              <a:avLst/>
            </a:prstGeom>
          </p:spPr>
        </p:pic>
      </p:grpSp>
    </p:spTree>
    <p:extLst>
      <p:ext uri="{BB962C8B-B14F-4D97-AF65-F5344CB8AC3E}">
        <p14:creationId xmlns:p14="http://schemas.microsoft.com/office/powerpoint/2010/main" val="1905440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8"/>
          <p:cNvSpPr/>
          <p:nvPr/>
        </p:nvSpPr>
        <p:spPr>
          <a:xfrm>
            <a:off x="443060" y="479072"/>
            <a:ext cx="8263924" cy="5962973"/>
          </a:xfrm>
          <a:prstGeom prst="roundRect">
            <a:avLst>
              <a:gd name="adj" fmla="val 2733"/>
            </a:avLst>
          </a:prstGeom>
          <a:gradFill flip="none" rotWithShape="1">
            <a:gsLst>
              <a:gs pos="83000">
                <a:schemeClr val="bg1">
                  <a:alpha val="0"/>
                </a:schemeClr>
              </a:gs>
              <a:gs pos="0">
                <a:srgbClr val="FFE864"/>
              </a:gs>
              <a:gs pos="62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itle 20"/>
          <p:cNvSpPr>
            <a:spLocks noGrp="1"/>
          </p:cNvSpPr>
          <p:nvPr>
            <p:ph type="title"/>
          </p:nvPr>
        </p:nvSpPr>
        <p:spPr>
          <a:xfrm>
            <a:off x="446269" y="574048"/>
            <a:ext cx="8245996" cy="994306"/>
          </a:xfrm>
          <a:prstGeom prst="roundRect">
            <a:avLst>
              <a:gd name="adj" fmla="val 0"/>
            </a:avLst>
          </a:prstGeom>
          <a:solidFill>
            <a:srgbClr val="FFF200"/>
          </a:solidFill>
        </p:spPr>
        <p:txBody>
          <a:bodyPr/>
          <a:lstStyle/>
          <a:p>
            <a:pPr algn="ctr"/>
            <a:r>
              <a:rPr lang="nl-NL" sz="3300" dirty="0">
                <a:solidFill>
                  <a:schemeClr val="tx1"/>
                </a:solidFill>
                <a:latin typeface="+mn-lt"/>
              </a:rPr>
              <a:t>Hoe kan ons veilig bly en saamwerk om COVID-19 te klop?</a:t>
            </a:r>
            <a:endParaRPr lang="en-GB" sz="3300" dirty="0">
              <a:solidFill>
                <a:schemeClr val="tx1"/>
              </a:solidFill>
              <a:latin typeface="+mn-lt"/>
            </a:endParaRPr>
          </a:p>
        </p:txBody>
      </p:sp>
      <p:sp>
        <p:nvSpPr>
          <p:cNvPr id="2" name="Rectangle 1"/>
          <p:cNvSpPr/>
          <p:nvPr/>
        </p:nvSpPr>
        <p:spPr>
          <a:xfrm>
            <a:off x="1068241" y="1647790"/>
            <a:ext cx="7632699" cy="2877711"/>
          </a:xfrm>
          <a:prstGeom prst="rect">
            <a:avLst/>
          </a:prstGeom>
        </p:spPr>
        <p:txBody>
          <a:bodyPr wrap="square" lIns="0" tIns="0" rIns="0" bIns="0">
            <a:spAutoFit/>
          </a:bodyPr>
          <a:lstStyle/>
          <a:p>
            <a:br>
              <a:rPr lang="en-GB" sz="1700" dirty="0">
                <a:solidFill>
                  <a:srgbClr val="000000"/>
                </a:solidFill>
                <a:ea typeface="Roboto" panose="02000000000000000000" pitchFamily="2" charset="0"/>
              </a:rPr>
            </a:br>
            <a:r>
              <a:rPr lang="nl-NL" sz="1700" dirty="0">
                <a:solidFill>
                  <a:srgbClr val="000000"/>
                </a:solidFill>
                <a:ea typeface="Roboto" panose="02000000000000000000" pitchFamily="2" charset="0"/>
              </a:rPr>
              <a:t>Aangesien mense die virus in hul liggaam </a:t>
            </a:r>
          </a:p>
          <a:p>
            <a:r>
              <a:rPr lang="nl-NL" sz="1700" dirty="0">
                <a:solidFill>
                  <a:srgbClr val="000000"/>
                </a:solidFill>
                <a:ea typeface="Roboto" panose="02000000000000000000" pitchFamily="2" charset="0"/>
              </a:rPr>
              <a:t>kan hê sonder om siek te voel, kan dit versprei </a:t>
            </a:r>
          </a:p>
          <a:p>
            <a:r>
              <a:rPr lang="nl-NL" sz="1700" dirty="0">
                <a:solidFill>
                  <a:srgbClr val="000000"/>
                </a:solidFill>
                <a:ea typeface="Roboto" panose="02000000000000000000" pitchFamily="2" charset="0"/>
              </a:rPr>
              <a:t>word sonder dat mense dit besef. Dokters, </a:t>
            </a:r>
          </a:p>
          <a:p>
            <a:r>
              <a:rPr lang="nl-NL" sz="1700" dirty="0">
                <a:solidFill>
                  <a:srgbClr val="000000"/>
                </a:solidFill>
                <a:ea typeface="Roboto" panose="02000000000000000000" pitchFamily="2" charset="0"/>
              </a:rPr>
              <a:t>verpleegkundiges en personeel in die hospitaal</a:t>
            </a:r>
          </a:p>
          <a:p>
            <a:r>
              <a:rPr lang="nl-NL" sz="1700" dirty="0">
                <a:solidFill>
                  <a:srgbClr val="000000"/>
                </a:solidFill>
                <a:ea typeface="Roboto" panose="02000000000000000000" pitchFamily="2" charset="0"/>
              </a:rPr>
              <a:t> werk hard om na mense wat baie sleg voel </a:t>
            </a:r>
          </a:p>
          <a:p>
            <a:r>
              <a:rPr lang="nl-NL" sz="1700" dirty="0">
                <a:solidFill>
                  <a:srgbClr val="000000"/>
                </a:solidFill>
                <a:ea typeface="Roboto" panose="02000000000000000000" pitchFamily="2" charset="0"/>
              </a:rPr>
              <a:t>nadat hulle die virus opgedoen het, om te </a:t>
            </a:r>
          </a:p>
          <a:p>
            <a:r>
              <a:rPr lang="nl-NL" sz="1700" dirty="0">
                <a:solidFill>
                  <a:srgbClr val="000000"/>
                </a:solidFill>
                <a:ea typeface="Roboto" panose="02000000000000000000" pitchFamily="2" charset="0"/>
              </a:rPr>
              <a:t>sien. Dit is belangrik dat nie te veel mense </a:t>
            </a:r>
          </a:p>
          <a:p>
            <a:r>
              <a:rPr lang="nl-NL" sz="1700" dirty="0">
                <a:solidFill>
                  <a:srgbClr val="000000"/>
                </a:solidFill>
                <a:ea typeface="Roboto" panose="02000000000000000000" pitchFamily="2" charset="0"/>
              </a:rPr>
              <a:t>terselfdertyd baie siek raak nie, sodat die mense </a:t>
            </a:r>
          </a:p>
          <a:p>
            <a:r>
              <a:rPr lang="nl-NL" sz="1700" dirty="0">
                <a:solidFill>
                  <a:srgbClr val="000000"/>
                </a:solidFill>
                <a:ea typeface="Roboto" panose="02000000000000000000" pitchFamily="2" charset="0"/>
              </a:rPr>
              <a:t>wat hospitaal toe moet gaan, 'n bed kan kry om </a:t>
            </a:r>
          </a:p>
          <a:p>
            <a:r>
              <a:rPr lang="nl-NL" sz="1700" dirty="0">
                <a:solidFill>
                  <a:srgbClr val="000000"/>
                </a:solidFill>
                <a:ea typeface="Roboto" panose="02000000000000000000" pitchFamily="2" charset="0"/>
              </a:rPr>
              <a:t>in te slaap en die behandeling wat hulle benodig.</a:t>
            </a:r>
            <a:endParaRPr lang="en-GB" sz="1700" dirty="0">
              <a:solidFill>
                <a:srgbClr val="000000"/>
              </a:solidFill>
              <a:ea typeface="Roboto" panose="02000000000000000000" pitchFamily="2" charset="0"/>
            </a:endParaRPr>
          </a:p>
        </p:txBody>
      </p:sp>
      <p:grpSp>
        <p:nvGrpSpPr>
          <p:cNvPr id="4" name="Group 3"/>
          <p:cNvGrpSpPr/>
          <p:nvPr/>
        </p:nvGrpSpPr>
        <p:grpSpPr>
          <a:xfrm>
            <a:off x="5744056" y="1082379"/>
            <a:ext cx="3399944" cy="3539260"/>
            <a:chOff x="4988404" y="1825422"/>
            <a:chExt cx="3399944" cy="353926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b="46804"/>
            <a:stretch/>
          </p:blipFill>
          <p:spPr>
            <a:xfrm>
              <a:off x="6602403" y="1884882"/>
              <a:ext cx="1785945" cy="3479800"/>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48581"/>
            <a:stretch/>
          </p:blipFill>
          <p:spPr>
            <a:xfrm>
              <a:off x="4988404" y="1825422"/>
              <a:ext cx="2574900" cy="3363523"/>
            </a:xfrm>
            <a:prstGeom prst="rect">
              <a:avLst/>
            </a:prstGeom>
          </p:spPr>
        </p:pic>
      </p:grpSp>
      <p:grpSp>
        <p:nvGrpSpPr>
          <p:cNvPr id="3" name="Group 2"/>
          <p:cNvGrpSpPr/>
          <p:nvPr/>
        </p:nvGrpSpPr>
        <p:grpSpPr>
          <a:xfrm>
            <a:off x="738872" y="4883543"/>
            <a:ext cx="7666254" cy="1143191"/>
            <a:chOff x="738872" y="4883543"/>
            <a:chExt cx="7666254" cy="1143191"/>
          </a:xfrm>
        </p:grpSpPr>
        <p:sp>
          <p:nvSpPr>
            <p:cNvPr id="12" name="Rectangle: Rounded Corners 11"/>
            <p:cNvSpPr/>
            <p:nvPr/>
          </p:nvSpPr>
          <p:spPr>
            <a:xfrm>
              <a:off x="772428" y="4917099"/>
              <a:ext cx="7632698" cy="1109635"/>
            </a:xfrm>
            <a:prstGeom prst="roundRect">
              <a:avLst/>
            </a:prstGeom>
            <a:solidFill>
              <a:srgbClr val="000000"/>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endParaRPr lang="en-GB" sz="1700" dirty="0">
                <a:solidFill>
                  <a:srgbClr val="000000"/>
                </a:solidFill>
                <a:ea typeface="Roboto" panose="02000000000000000000" pitchFamily="2" charset="0"/>
              </a:endParaRPr>
            </a:p>
          </p:txBody>
        </p:sp>
        <p:sp>
          <p:nvSpPr>
            <p:cNvPr id="13" name="Rectangle: Rounded Corners 12"/>
            <p:cNvSpPr/>
            <p:nvPr/>
          </p:nvSpPr>
          <p:spPr>
            <a:xfrm>
              <a:off x="738872" y="4883543"/>
              <a:ext cx="7632698" cy="1109635"/>
            </a:xfrm>
            <a:prstGeom prst="round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548000" tIns="108000" rIns="108000" bIns="108000" rtlCol="0" anchor="ctr">
              <a:spAutoFit/>
            </a:bodyPr>
            <a:lstStyle/>
            <a:p>
              <a:r>
                <a:rPr lang="nl-NL" sz="1700" dirty="0">
                  <a:solidFill>
                    <a:srgbClr val="000000"/>
                  </a:solidFill>
                  <a:ea typeface="Roboto" panose="02000000000000000000" pitchFamily="2" charset="0"/>
                </a:rPr>
                <a:t>Ons moet almal saamwerk om te keer dat dit versprei en mense siek word, veral ouer mense en diegene wat reeds siek is met 'n ander toestand.</a:t>
              </a:r>
              <a:endParaRPr lang="en-GB" sz="1700" dirty="0">
                <a:solidFill>
                  <a:srgbClr val="000000"/>
                </a:solidFill>
                <a:ea typeface="Roboto" panose="02000000000000000000" pitchFamily="2" charset="0"/>
              </a:endParaRPr>
            </a:p>
          </p:txBody>
        </p:sp>
      </p:gr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7460" y="4559057"/>
            <a:ext cx="2079775" cy="1825718"/>
          </a:xfrm>
          <a:prstGeom prst="rect">
            <a:avLst/>
          </a:prstGeom>
        </p:spPr>
      </p:pic>
    </p:spTree>
    <p:extLst>
      <p:ext uri="{BB962C8B-B14F-4D97-AF65-F5344CB8AC3E}">
        <p14:creationId xmlns:p14="http://schemas.microsoft.com/office/powerpoint/2010/main" val="33358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0" presetClass="entr" presetSubtype="0" fill="hold"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8"/>
          <p:cNvSpPr/>
          <p:nvPr/>
        </p:nvSpPr>
        <p:spPr>
          <a:xfrm>
            <a:off x="443060" y="479072"/>
            <a:ext cx="8263924" cy="5962973"/>
          </a:xfrm>
          <a:prstGeom prst="roundRect">
            <a:avLst>
              <a:gd name="adj" fmla="val 2733"/>
            </a:avLst>
          </a:prstGeom>
          <a:gradFill flip="none" rotWithShape="1">
            <a:gsLst>
              <a:gs pos="83000">
                <a:schemeClr val="bg1">
                  <a:alpha val="0"/>
                </a:schemeClr>
              </a:gs>
              <a:gs pos="0">
                <a:srgbClr val="FFE864"/>
              </a:gs>
              <a:gs pos="62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p:cNvSpPr/>
          <p:nvPr/>
        </p:nvSpPr>
        <p:spPr>
          <a:xfrm>
            <a:off x="758672" y="1981310"/>
            <a:ext cx="7632699" cy="1046440"/>
          </a:xfrm>
          <a:prstGeom prst="rect">
            <a:avLst/>
          </a:prstGeom>
        </p:spPr>
        <p:txBody>
          <a:bodyPr wrap="square" lIns="0" tIns="0" rIns="0" bIns="0">
            <a:spAutoFit/>
          </a:bodyPr>
          <a:lstStyle/>
          <a:p>
            <a:r>
              <a:rPr lang="nl-NL" sz="1700" dirty="0">
                <a:solidFill>
                  <a:srgbClr val="000000"/>
                </a:solidFill>
                <a:ea typeface="Roboto" panose="02000000000000000000" pitchFamily="2" charset="0"/>
              </a:rPr>
              <a:t>Die manier om die verspreiding daarvan te stop, is deur die hoeveelheid mense wat naby ons is, te beperk. Dit is die rede waarom skole gesluit het, waarom baie ouers en versorgers tans van die huis af werk, en waarom ons almal gevra was om tuis te bly indien moontlik</a:t>
            </a:r>
            <a:r>
              <a:rPr lang="en-GB" sz="1700" dirty="0">
                <a:solidFill>
                  <a:srgbClr val="000000"/>
                </a:solidFill>
                <a:ea typeface="Roboto" panose="02000000000000000000" pitchFamily="2" charset="0"/>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7812" y="3063662"/>
            <a:ext cx="4688375" cy="3201307"/>
          </a:xfrm>
          <a:prstGeom prst="rect">
            <a:avLst/>
          </a:prstGeom>
        </p:spPr>
      </p:pic>
      <p:sp>
        <p:nvSpPr>
          <p:cNvPr id="10" name="Title 20"/>
          <p:cNvSpPr>
            <a:spLocks noGrp="1"/>
          </p:cNvSpPr>
          <p:nvPr>
            <p:ph type="title"/>
          </p:nvPr>
        </p:nvSpPr>
        <p:spPr>
          <a:xfrm>
            <a:off x="446269" y="574048"/>
            <a:ext cx="8245996" cy="994306"/>
          </a:xfrm>
          <a:prstGeom prst="roundRect">
            <a:avLst>
              <a:gd name="adj" fmla="val 0"/>
            </a:avLst>
          </a:prstGeom>
          <a:solidFill>
            <a:srgbClr val="FFF200"/>
          </a:solidFill>
        </p:spPr>
        <p:txBody>
          <a:bodyPr/>
          <a:lstStyle/>
          <a:p>
            <a:pPr algn="ctr"/>
            <a:r>
              <a:rPr lang="nl-NL" sz="3300" dirty="0">
                <a:solidFill>
                  <a:schemeClr val="tx1"/>
                </a:solidFill>
                <a:latin typeface="+mn-lt"/>
              </a:rPr>
              <a:t>Hoe kan ons veilig bly en saamwerk om COVID-19 te klop?</a:t>
            </a:r>
            <a:endParaRPr lang="en-GB" sz="3300" dirty="0">
              <a:solidFill>
                <a:schemeClr val="tx1"/>
              </a:solidFill>
              <a:latin typeface="+mn-lt"/>
            </a:endParaRPr>
          </a:p>
        </p:txBody>
      </p:sp>
      <p:grpSp>
        <p:nvGrpSpPr>
          <p:cNvPr id="12" name="Group 11"/>
          <p:cNvGrpSpPr/>
          <p:nvPr/>
        </p:nvGrpSpPr>
        <p:grpSpPr>
          <a:xfrm>
            <a:off x="6799534" y="4891309"/>
            <a:ext cx="1591837" cy="1201516"/>
            <a:chOff x="7004600" y="5134119"/>
            <a:chExt cx="1591837" cy="1201516"/>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04600" y="5134119"/>
              <a:ext cx="1298201" cy="113968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0263" y="5919817"/>
              <a:ext cx="416174" cy="415818"/>
            </a:xfrm>
            <a:prstGeom prst="rect">
              <a:avLst/>
            </a:prstGeom>
          </p:spPr>
        </p:pic>
      </p:grpSp>
      <p:grpSp>
        <p:nvGrpSpPr>
          <p:cNvPr id="15" name="Group 14"/>
          <p:cNvGrpSpPr/>
          <p:nvPr/>
        </p:nvGrpSpPr>
        <p:grpSpPr>
          <a:xfrm>
            <a:off x="755650" y="3584712"/>
            <a:ext cx="1357754" cy="1079603"/>
            <a:chOff x="4368668" y="1985816"/>
            <a:chExt cx="1357754" cy="1079603"/>
          </a:xfrm>
        </p:grpSpPr>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68668" y="1985816"/>
              <a:ext cx="879119" cy="1079603"/>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4939" y="2057943"/>
              <a:ext cx="361483" cy="361174"/>
            </a:xfrm>
            <a:prstGeom prst="rect">
              <a:avLst/>
            </a:prstGeom>
          </p:spPr>
        </p:pic>
      </p:grpSp>
    </p:spTree>
    <p:extLst>
      <p:ext uri="{BB962C8B-B14F-4D97-AF65-F5344CB8AC3E}">
        <p14:creationId xmlns:p14="http://schemas.microsoft.com/office/powerpoint/2010/main" val="3910820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5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8"/>
          <p:cNvSpPr/>
          <p:nvPr/>
        </p:nvSpPr>
        <p:spPr>
          <a:xfrm>
            <a:off x="443060" y="479072"/>
            <a:ext cx="8263924" cy="5962973"/>
          </a:xfrm>
          <a:prstGeom prst="roundRect">
            <a:avLst>
              <a:gd name="adj" fmla="val 2733"/>
            </a:avLst>
          </a:prstGeom>
          <a:gradFill flip="none" rotWithShape="1">
            <a:gsLst>
              <a:gs pos="83000">
                <a:schemeClr val="bg1">
                  <a:alpha val="0"/>
                </a:schemeClr>
              </a:gs>
              <a:gs pos="0">
                <a:srgbClr val="FFE864"/>
              </a:gs>
              <a:gs pos="62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9374" y="874982"/>
            <a:ext cx="1102040" cy="1101096"/>
          </a:xfrm>
          <a:prstGeom prst="rect">
            <a:avLst/>
          </a:prstGeom>
        </p:spPr>
      </p:pic>
      <p:sp>
        <p:nvSpPr>
          <p:cNvPr id="21" name="Title 20"/>
          <p:cNvSpPr>
            <a:spLocks noGrp="1"/>
          </p:cNvSpPr>
          <p:nvPr>
            <p:ph type="title"/>
          </p:nvPr>
        </p:nvSpPr>
        <p:spPr>
          <a:xfrm>
            <a:off x="446269" y="574048"/>
            <a:ext cx="8245996" cy="994306"/>
          </a:xfrm>
          <a:prstGeom prst="roundRect">
            <a:avLst>
              <a:gd name="adj" fmla="val 0"/>
            </a:avLst>
          </a:prstGeom>
          <a:solidFill>
            <a:srgbClr val="FFF200"/>
          </a:solidFill>
        </p:spPr>
        <p:txBody>
          <a:bodyPr/>
          <a:lstStyle/>
          <a:p>
            <a:r>
              <a:rPr lang="en-GB" sz="5000" dirty="0">
                <a:solidFill>
                  <a:schemeClr val="tx1"/>
                </a:solidFill>
                <a:latin typeface="+mn-lt"/>
              </a:rPr>
              <a:t>Hoe </a:t>
            </a:r>
            <a:r>
              <a:rPr lang="en-GB" sz="5000" dirty="0" err="1">
                <a:solidFill>
                  <a:schemeClr val="tx1"/>
                </a:solidFill>
                <a:latin typeface="+mn-lt"/>
              </a:rPr>
              <a:t>kan</a:t>
            </a:r>
            <a:r>
              <a:rPr lang="en-GB" sz="5000" dirty="0">
                <a:solidFill>
                  <a:schemeClr val="tx1"/>
                </a:solidFill>
                <a:latin typeface="+mn-lt"/>
              </a:rPr>
              <a:t> </a:t>
            </a:r>
            <a:r>
              <a:rPr lang="en-GB" sz="5000" dirty="0" err="1">
                <a:solidFill>
                  <a:schemeClr val="tx1"/>
                </a:solidFill>
                <a:latin typeface="+mn-lt"/>
              </a:rPr>
              <a:t>ons</a:t>
            </a:r>
            <a:r>
              <a:rPr lang="en-GB" sz="5000" dirty="0">
                <a:solidFill>
                  <a:schemeClr val="tx1"/>
                </a:solidFill>
                <a:latin typeface="+mn-lt"/>
              </a:rPr>
              <a:t> help?</a:t>
            </a:r>
          </a:p>
        </p:txBody>
      </p:sp>
      <p:sp>
        <p:nvSpPr>
          <p:cNvPr id="12" name="Rectangle 11"/>
          <p:cNvSpPr/>
          <p:nvPr/>
        </p:nvSpPr>
        <p:spPr>
          <a:xfrm>
            <a:off x="780817" y="2610068"/>
            <a:ext cx="3942186" cy="2092881"/>
          </a:xfrm>
          <a:prstGeom prst="rect">
            <a:avLst/>
          </a:prstGeom>
        </p:spPr>
        <p:txBody>
          <a:bodyPr wrap="square" lIns="0" tIns="0" rIns="0" bIns="0">
            <a:spAutoFit/>
          </a:bodyPr>
          <a:lstStyle/>
          <a:p>
            <a:r>
              <a:rPr lang="nl-NL" sz="1700" dirty="0">
                <a:solidFill>
                  <a:srgbClr val="000000"/>
                </a:solidFill>
                <a:ea typeface="Roboto" panose="02000000000000000000" pitchFamily="2" charset="0"/>
              </a:rPr>
              <a:t>Die maklikste manier waarop die virus in die menslike liggaam kan inkom, is op mense se hande, daarom is dit belangrik om ons hande gereeld vir minstens 20 sekondes te was. Ons kan ook mense wat ons mee saamwoon daaraan herinner om ook hul hande te was, veral voordat hulle eet.</a:t>
            </a:r>
            <a:endParaRPr lang="en-GB" sz="1700" dirty="0">
              <a:solidFill>
                <a:srgbClr val="000000"/>
              </a:solidFill>
              <a:ea typeface="Roboto" panose="02000000000000000000" pitchFamily="2"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9576" y="4469365"/>
            <a:ext cx="1102040" cy="1101096"/>
          </a:xfrm>
          <a:prstGeom prst="rect">
            <a:avLst/>
          </a:prstGeom>
        </p:spPr>
      </p:pic>
      <p:grpSp>
        <p:nvGrpSpPr>
          <p:cNvPr id="4" name="Group 3"/>
          <p:cNvGrpSpPr/>
          <p:nvPr/>
        </p:nvGrpSpPr>
        <p:grpSpPr>
          <a:xfrm>
            <a:off x="747261" y="5029278"/>
            <a:ext cx="7666254" cy="1143191"/>
            <a:chOff x="747261" y="5029278"/>
            <a:chExt cx="7666254" cy="1143191"/>
          </a:xfrm>
        </p:grpSpPr>
        <p:sp>
          <p:nvSpPr>
            <p:cNvPr id="13" name="Rectangle: Rounded Corners 12"/>
            <p:cNvSpPr/>
            <p:nvPr/>
          </p:nvSpPr>
          <p:spPr>
            <a:xfrm>
              <a:off x="780817" y="5062834"/>
              <a:ext cx="7632698" cy="1109635"/>
            </a:xfrm>
            <a:prstGeom prst="roundRect">
              <a:avLst/>
            </a:prstGeom>
            <a:solidFill>
              <a:srgbClr val="000000"/>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endParaRPr lang="en-GB" sz="1700" dirty="0">
                <a:solidFill>
                  <a:srgbClr val="000000"/>
                </a:solidFill>
                <a:ea typeface="Roboto" panose="02000000000000000000" pitchFamily="2" charset="0"/>
              </a:endParaRPr>
            </a:p>
          </p:txBody>
        </p:sp>
        <p:sp>
          <p:nvSpPr>
            <p:cNvPr id="10" name="Rectangle: Rounded Corners 9"/>
            <p:cNvSpPr/>
            <p:nvPr/>
          </p:nvSpPr>
          <p:spPr>
            <a:xfrm>
              <a:off x="747261" y="5029278"/>
              <a:ext cx="7632698" cy="1109635"/>
            </a:xfrm>
            <a:prstGeom prst="round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r>
                <a:rPr lang="nl-NL" sz="1700" dirty="0">
                  <a:solidFill>
                    <a:srgbClr val="000000"/>
                  </a:solidFill>
                  <a:ea typeface="Roboto" panose="02000000000000000000" pitchFamily="2" charset="0"/>
                </a:rPr>
                <a:t>Hoes en nies kan die virus op ons hande en ander mense rondom ons versprei. As ons hoes en nies, moet ons ons mond bedek met ‘n sneusie of ons elmboog.</a:t>
              </a:r>
              <a:endParaRPr lang="en-GB" sz="1700" dirty="0">
                <a:solidFill>
                  <a:srgbClr val="000000"/>
                </a:solidFill>
                <a:ea typeface="Roboto" panose="02000000000000000000" pitchFamily="2" charset="0"/>
              </a:endParaRPr>
            </a:p>
          </p:txBody>
        </p:sp>
      </p:gr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63198" y="1714938"/>
            <a:ext cx="3152587" cy="3428124"/>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70906" y="4364703"/>
            <a:ext cx="428922" cy="428555"/>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0452" y="1628499"/>
            <a:ext cx="428922" cy="428555"/>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9374" y="1982592"/>
            <a:ext cx="320089" cy="319815"/>
          </a:xfrm>
          <a:prstGeom prst="rect">
            <a:avLst/>
          </a:prstGeom>
        </p:spPr>
      </p:pic>
      <p:pic>
        <p:nvPicPr>
          <p:cNvPr id="2" name="8d82b5_Washing_Hands_Sound_Effect (1)">
            <a:hlinkClick r:id="" action="ppaction://media"/>
            <a:extLst>
              <a:ext uri="{FF2B5EF4-FFF2-40B4-BE49-F238E27FC236}">
                <a16:creationId xmlns:a16="http://schemas.microsoft.com/office/drawing/2014/main" id="{0873C467-AE5B-401F-9F57-4440EC16026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010336" y="1843365"/>
            <a:ext cx="487363" cy="487363"/>
          </a:xfrm>
          <a:prstGeom prst="rect">
            <a:avLst/>
          </a:prstGeom>
        </p:spPr>
      </p:pic>
    </p:spTree>
    <p:extLst>
      <p:ext uri="{BB962C8B-B14F-4D97-AF65-F5344CB8AC3E}">
        <p14:creationId xmlns:p14="http://schemas.microsoft.com/office/powerpoint/2010/main" val="350189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 presetClass="mediacall" presetSubtype="0" fill="hold" nodeType="withEffect">
                                  <p:stCondLst>
                                    <p:cond delay="1000"/>
                                  </p:stCondLst>
                                  <p:childTnLst>
                                    <p:cmd type="call" cmd="playFrom(0.0)">
                                      <p:cBhvr>
                                        <p:cTn id="12" dur="111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8"/>
          <p:cNvSpPr/>
          <p:nvPr/>
        </p:nvSpPr>
        <p:spPr>
          <a:xfrm>
            <a:off x="443060" y="479072"/>
            <a:ext cx="8263924" cy="5962973"/>
          </a:xfrm>
          <a:prstGeom prst="roundRect">
            <a:avLst>
              <a:gd name="adj" fmla="val 2733"/>
            </a:avLst>
          </a:prstGeom>
          <a:gradFill flip="none" rotWithShape="1">
            <a:gsLst>
              <a:gs pos="83000">
                <a:schemeClr val="bg1">
                  <a:alpha val="0"/>
                </a:schemeClr>
              </a:gs>
              <a:gs pos="0">
                <a:srgbClr val="FFE864"/>
              </a:gs>
              <a:gs pos="62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9374" y="874982"/>
            <a:ext cx="1102040" cy="1101096"/>
          </a:xfrm>
          <a:prstGeom prst="rect">
            <a:avLst/>
          </a:prstGeom>
        </p:spPr>
      </p:pic>
      <p:sp>
        <p:nvSpPr>
          <p:cNvPr id="21" name="Title 20"/>
          <p:cNvSpPr>
            <a:spLocks noGrp="1"/>
          </p:cNvSpPr>
          <p:nvPr>
            <p:ph type="title"/>
          </p:nvPr>
        </p:nvSpPr>
        <p:spPr>
          <a:xfrm>
            <a:off x="446269" y="574048"/>
            <a:ext cx="8245996" cy="994306"/>
          </a:xfrm>
          <a:prstGeom prst="roundRect">
            <a:avLst>
              <a:gd name="adj" fmla="val 0"/>
            </a:avLst>
          </a:prstGeom>
          <a:solidFill>
            <a:srgbClr val="FFF200"/>
          </a:solidFill>
        </p:spPr>
        <p:txBody>
          <a:bodyPr/>
          <a:lstStyle/>
          <a:p>
            <a:pPr algn="ctr"/>
            <a:r>
              <a:rPr lang="en-GB" sz="5000" dirty="0">
                <a:solidFill>
                  <a:schemeClr val="tx1"/>
                </a:solidFill>
              </a:rPr>
              <a:t>Hoe </a:t>
            </a:r>
            <a:r>
              <a:rPr lang="en-GB" sz="5000" dirty="0" err="1">
                <a:solidFill>
                  <a:schemeClr val="tx1"/>
                </a:solidFill>
              </a:rPr>
              <a:t>kan</a:t>
            </a:r>
            <a:r>
              <a:rPr lang="en-GB" sz="5000" dirty="0">
                <a:solidFill>
                  <a:schemeClr val="tx1"/>
                </a:solidFill>
              </a:rPr>
              <a:t> </a:t>
            </a:r>
            <a:r>
              <a:rPr lang="en-GB" sz="5000" dirty="0" err="1">
                <a:solidFill>
                  <a:schemeClr val="tx1"/>
                </a:solidFill>
              </a:rPr>
              <a:t>ons</a:t>
            </a:r>
            <a:r>
              <a:rPr lang="en-GB" sz="5000" dirty="0">
                <a:solidFill>
                  <a:schemeClr val="tx1"/>
                </a:solidFill>
              </a:rPr>
              <a:t> help?</a:t>
            </a:r>
            <a:endParaRPr lang="en-GB" sz="5000" dirty="0">
              <a:solidFill>
                <a:schemeClr val="tx1"/>
              </a:solidFill>
              <a:latin typeface="+mn-lt"/>
            </a:endParaRPr>
          </a:p>
        </p:txBody>
      </p:sp>
      <p:sp>
        <p:nvSpPr>
          <p:cNvPr id="12" name="Rectangle 11"/>
          <p:cNvSpPr/>
          <p:nvPr/>
        </p:nvSpPr>
        <p:spPr>
          <a:xfrm>
            <a:off x="755650" y="2624543"/>
            <a:ext cx="4588138" cy="1308050"/>
          </a:xfrm>
          <a:prstGeom prst="rect">
            <a:avLst/>
          </a:prstGeom>
        </p:spPr>
        <p:txBody>
          <a:bodyPr wrap="square" lIns="0" tIns="0" rIns="0" bIns="0">
            <a:spAutoFit/>
          </a:bodyPr>
          <a:lstStyle/>
          <a:p>
            <a:r>
              <a:rPr lang="nl-NL" sz="1700" dirty="0">
                <a:solidFill>
                  <a:srgbClr val="000000"/>
                </a:solidFill>
                <a:ea typeface="Roboto" panose="02000000000000000000" pitchFamily="2" charset="0"/>
              </a:rPr>
              <a:t>Ons mag nie hoes of nies in ons hande nie, want ons kan die virus baie maklik versprei na al die dinge waaraan ons raak. As ons ‘n sneusie gebruik, moet ons dit dadelik weggooi en dan ons hande was.</a:t>
            </a:r>
            <a:endParaRPr lang="en-GB" sz="1700" dirty="0">
              <a:solidFill>
                <a:srgbClr val="000000"/>
              </a:solidFill>
              <a:ea typeface="Roboto" panose="02000000000000000000" pitchFamily="2" charset="0"/>
            </a:endParaRPr>
          </a:p>
        </p:txBody>
      </p:sp>
      <p:grpSp>
        <p:nvGrpSpPr>
          <p:cNvPr id="2" name="Group 1"/>
          <p:cNvGrpSpPr/>
          <p:nvPr/>
        </p:nvGrpSpPr>
        <p:grpSpPr>
          <a:xfrm>
            <a:off x="747261" y="4834224"/>
            <a:ext cx="7657865" cy="1424243"/>
            <a:chOff x="747261" y="4834224"/>
            <a:chExt cx="7657865" cy="1424243"/>
          </a:xfrm>
        </p:grpSpPr>
        <p:sp>
          <p:nvSpPr>
            <p:cNvPr id="15" name="Rectangle: Rounded Corners 14"/>
            <p:cNvSpPr/>
            <p:nvPr/>
          </p:nvSpPr>
          <p:spPr>
            <a:xfrm>
              <a:off x="772428" y="4859391"/>
              <a:ext cx="7632698" cy="1399076"/>
            </a:xfrm>
            <a:prstGeom prst="roundRect">
              <a:avLst/>
            </a:prstGeom>
            <a:solidFill>
              <a:srgbClr val="000000"/>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endParaRPr lang="en-GB" sz="1700" dirty="0">
                <a:solidFill>
                  <a:srgbClr val="000000"/>
                </a:solidFill>
                <a:ea typeface="Roboto" panose="02000000000000000000" pitchFamily="2" charset="0"/>
              </a:endParaRPr>
            </a:p>
          </p:txBody>
        </p:sp>
        <p:sp>
          <p:nvSpPr>
            <p:cNvPr id="10" name="Rectangle: Rounded Corners 9"/>
            <p:cNvSpPr/>
            <p:nvPr/>
          </p:nvSpPr>
          <p:spPr>
            <a:xfrm>
              <a:off x="747261" y="4834224"/>
              <a:ext cx="7632698" cy="1399076"/>
            </a:xfrm>
            <a:prstGeom prst="round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r>
                <a:rPr lang="nl-NL" sz="1700" dirty="0">
                  <a:solidFill>
                    <a:srgbClr val="000000"/>
                  </a:solidFill>
                  <a:ea typeface="Roboto" panose="02000000000000000000" pitchFamily="2" charset="0"/>
                </a:rPr>
                <a:t>As iemand met wie ons leef, siek word met koors (hoë temperatuur) of hoes, moet ons almal 14 dae (twee weke) tuis bly. Ons moet nie te naby aan iemand wat siek is (ten minste twee meter daarvandaan) gaan nie, en nie iets deel wat ons gesig raak nie, soos vurke of koppies.</a:t>
              </a:r>
              <a:endParaRPr lang="en-GB" sz="1700" dirty="0">
                <a:solidFill>
                  <a:srgbClr val="000000"/>
                </a:solidFill>
                <a:ea typeface="Roboto" panose="02000000000000000000" pitchFamily="2" charset="0"/>
              </a:endParaRPr>
            </a:p>
          </p:txBody>
        </p:sp>
      </p:grpSp>
      <p:grpSp>
        <p:nvGrpSpPr>
          <p:cNvPr id="16" name="Group 15"/>
          <p:cNvGrpSpPr/>
          <p:nvPr/>
        </p:nvGrpSpPr>
        <p:grpSpPr>
          <a:xfrm>
            <a:off x="2027634" y="3929831"/>
            <a:ext cx="1244072" cy="1000386"/>
            <a:chOff x="1115217" y="4857819"/>
            <a:chExt cx="1557620" cy="1193075"/>
          </a:xfrm>
        </p:grpSpPr>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5217" y="4861114"/>
              <a:ext cx="968835" cy="1189780"/>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30193" y="4857819"/>
              <a:ext cx="442644" cy="442265"/>
            </a:xfrm>
            <a:prstGeom prst="rect">
              <a:avLst/>
            </a:prstGeom>
          </p:spPr>
        </p:pic>
      </p:grpSp>
      <p:grpSp>
        <p:nvGrpSpPr>
          <p:cNvPr id="19" name="Group 18"/>
          <p:cNvGrpSpPr/>
          <p:nvPr/>
        </p:nvGrpSpPr>
        <p:grpSpPr>
          <a:xfrm>
            <a:off x="5772711" y="1832310"/>
            <a:ext cx="2753226" cy="1899935"/>
            <a:chOff x="4368668" y="1985816"/>
            <a:chExt cx="1357754" cy="1079603"/>
          </a:xfrm>
        </p:grpSpPr>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68668" y="1985816"/>
              <a:ext cx="879119" cy="1079603"/>
            </a:xfrm>
            <a:prstGeom prst="rect">
              <a:avLst/>
            </a:prstGeom>
          </p:spPr>
        </p:pic>
        <p:pic>
          <p:nvPicPr>
            <p:cNvPr id="22" name="Pictur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64939" y="2057943"/>
              <a:ext cx="361483" cy="361174"/>
            </a:xfrm>
            <a:prstGeom prst="rect">
              <a:avLst/>
            </a:prstGeom>
          </p:spPr>
        </p:pic>
      </p:grpSp>
      <p:pic>
        <p:nvPicPr>
          <p:cNvPr id="24" name="Pictur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50452" y="1628499"/>
            <a:ext cx="428922" cy="428555"/>
          </a:xfrm>
          <a:prstGeom prst="rect">
            <a:avLst/>
          </a:prstGeom>
        </p:spPr>
      </p:pic>
      <p:pic>
        <p:nvPicPr>
          <p:cNvPr id="25" name="Picture 2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79374" y="1982592"/>
            <a:ext cx="320089" cy="319815"/>
          </a:xfrm>
          <a:prstGeom prst="rect">
            <a:avLst/>
          </a:prstGeom>
        </p:spPr>
      </p:pic>
      <p:pic>
        <p:nvPicPr>
          <p:cNvPr id="4" name="people113">
            <a:hlinkClick r:id="" action="ppaction://media"/>
            <a:extLst>
              <a:ext uri="{FF2B5EF4-FFF2-40B4-BE49-F238E27FC236}">
                <a16:creationId xmlns:a16="http://schemas.microsoft.com/office/drawing/2014/main" id="{34037ACE-98CE-4174-B553-B6DDB869B50C}"/>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792929" y="867382"/>
            <a:ext cx="487363" cy="487363"/>
          </a:xfrm>
          <a:prstGeom prst="rect">
            <a:avLst/>
          </a:prstGeom>
        </p:spPr>
      </p:pic>
    </p:spTree>
    <p:extLst>
      <p:ext uri="{BB962C8B-B14F-4D97-AF65-F5344CB8AC3E}">
        <p14:creationId xmlns:p14="http://schemas.microsoft.com/office/powerpoint/2010/main" val="4186682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15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15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 presetClass="mediacall" presetSubtype="0" fill="hold" nodeType="withEffect">
                                  <p:stCondLst>
                                    <p:cond delay="1500"/>
                                  </p:stCondLst>
                                  <p:childTnLst>
                                    <p:cmd type="call" cmd="playFrom(0.0)">
                                      <p:cBhvr>
                                        <p:cTn id="15" dur="12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8"/>
          <p:cNvSpPr/>
          <p:nvPr/>
        </p:nvSpPr>
        <p:spPr>
          <a:xfrm>
            <a:off x="443060" y="479072"/>
            <a:ext cx="8263924" cy="5962973"/>
          </a:xfrm>
          <a:prstGeom prst="roundRect">
            <a:avLst>
              <a:gd name="adj" fmla="val 2733"/>
            </a:avLst>
          </a:prstGeom>
          <a:gradFill flip="none" rotWithShape="1">
            <a:gsLst>
              <a:gs pos="83000">
                <a:schemeClr val="bg1">
                  <a:alpha val="0"/>
                </a:schemeClr>
              </a:gs>
              <a:gs pos="0">
                <a:srgbClr val="FFE864"/>
              </a:gs>
              <a:gs pos="62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itle 20"/>
          <p:cNvSpPr>
            <a:spLocks noGrp="1"/>
          </p:cNvSpPr>
          <p:nvPr>
            <p:ph type="title"/>
          </p:nvPr>
        </p:nvSpPr>
        <p:spPr>
          <a:xfrm>
            <a:off x="446269" y="574048"/>
            <a:ext cx="8245996" cy="994306"/>
          </a:xfrm>
          <a:prstGeom prst="roundRect">
            <a:avLst>
              <a:gd name="adj" fmla="val 0"/>
            </a:avLst>
          </a:prstGeom>
          <a:solidFill>
            <a:srgbClr val="FFF200"/>
          </a:solidFill>
        </p:spPr>
        <p:txBody>
          <a:bodyPr/>
          <a:lstStyle/>
          <a:p>
            <a:pPr algn="ctr"/>
            <a:r>
              <a:rPr lang="en-GB" sz="5000" dirty="0">
                <a:solidFill>
                  <a:schemeClr val="tx1"/>
                </a:solidFill>
              </a:rPr>
              <a:t>Hoe </a:t>
            </a:r>
            <a:r>
              <a:rPr lang="en-GB" sz="5000" dirty="0" err="1">
                <a:solidFill>
                  <a:schemeClr val="tx1"/>
                </a:solidFill>
              </a:rPr>
              <a:t>kan</a:t>
            </a:r>
            <a:r>
              <a:rPr lang="en-GB" sz="5000" dirty="0">
                <a:solidFill>
                  <a:schemeClr val="tx1"/>
                </a:solidFill>
              </a:rPr>
              <a:t> </a:t>
            </a:r>
            <a:r>
              <a:rPr lang="en-GB" sz="5000" dirty="0" err="1">
                <a:solidFill>
                  <a:schemeClr val="tx1"/>
                </a:solidFill>
              </a:rPr>
              <a:t>ons</a:t>
            </a:r>
            <a:r>
              <a:rPr lang="en-GB" sz="5000" dirty="0">
                <a:solidFill>
                  <a:schemeClr val="tx1"/>
                </a:solidFill>
              </a:rPr>
              <a:t> help?</a:t>
            </a:r>
            <a:endParaRPr lang="en-GB" sz="5000" dirty="0">
              <a:solidFill>
                <a:schemeClr val="tx1"/>
              </a:solidFill>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6587" y="1812333"/>
            <a:ext cx="3170928" cy="4385733"/>
          </a:xfrm>
          <a:prstGeom prst="rect">
            <a:avLst/>
          </a:prstGeom>
        </p:spPr>
      </p:pic>
      <p:grpSp>
        <p:nvGrpSpPr>
          <p:cNvPr id="13" name="Group 12"/>
          <p:cNvGrpSpPr/>
          <p:nvPr/>
        </p:nvGrpSpPr>
        <p:grpSpPr>
          <a:xfrm>
            <a:off x="789206" y="3465370"/>
            <a:ext cx="4208347" cy="845361"/>
            <a:chOff x="789206" y="3655965"/>
            <a:chExt cx="4208347" cy="845361"/>
          </a:xfrm>
        </p:grpSpPr>
        <p:sp>
          <p:nvSpPr>
            <p:cNvPr id="20" name="Rectangle: Rounded Corners 19"/>
            <p:cNvSpPr/>
            <p:nvPr/>
          </p:nvSpPr>
          <p:spPr>
            <a:xfrm>
              <a:off x="814373" y="3681132"/>
              <a:ext cx="4183180" cy="820194"/>
            </a:xfrm>
            <a:prstGeom prst="roundRect">
              <a:avLst/>
            </a:prstGeom>
            <a:solidFill>
              <a:srgbClr val="000000"/>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endParaRPr lang="en-GB" sz="1700" dirty="0">
                <a:solidFill>
                  <a:srgbClr val="000000"/>
                </a:solidFill>
                <a:ea typeface="Roboto" panose="02000000000000000000" pitchFamily="2" charset="0"/>
              </a:endParaRPr>
            </a:p>
          </p:txBody>
        </p:sp>
        <p:sp>
          <p:nvSpPr>
            <p:cNvPr id="22" name="Rectangle: Rounded Corners 21"/>
            <p:cNvSpPr/>
            <p:nvPr/>
          </p:nvSpPr>
          <p:spPr>
            <a:xfrm>
              <a:off x="789206" y="3655965"/>
              <a:ext cx="4183180" cy="820194"/>
            </a:xfrm>
            <a:prstGeom prst="round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nl-NL" sz="1700" dirty="0">
                  <a:solidFill>
                    <a:srgbClr val="000000"/>
                  </a:solidFill>
                  <a:ea typeface="Roboto" panose="02000000000000000000" pitchFamily="2" charset="0"/>
                </a:rPr>
                <a:t>Hou 'n veilige afstand van ander mense af.</a:t>
              </a:r>
              <a:endParaRPr lang="en-GB" sz="1700" dirty="0">
                <a:solidFill>
                  <a:srgbClr val="000000"/>
                </a:solidFill>
                <a:ea typeface="Roboto" panose="02000000000000000000" pitchFamily="2" charset="0"/>
              </a:endParaRPr>
            </a:p>
          </p:txBody>
        </p:sp>
      </p:grpSp>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4128" y="4513278"/>
            <a:ext cx="751075" cy="750432"/>
          </a:xfrm>
          <a:prstGeom prst="rect">
            <a:avLst/>
          </a:prstGeom>
        </p:spPr>
      </p:pic>
      <p:grpSp>
        <p:nvGrpSpPr>
          <p:cNvPr id="2" name="Group 1"/>
          <p:cNvGrpSpPr/>
          <p:nvPr/>
        </p:nvGrpSpPr>
        <p:grpSpPr>
          <a:xfrm>
            <a:off x="789206" y="4635969"/>
            <a:ext cx="4208347" cy="1399076"/>
            <a:chOff x="789206" y="4745026"/>
            <a:chExt cx="4208347" cy="1399076"/>
          </a:xfrm>
        </p:grpSpPr>
        <p:sp>
          <p:nvSpPr>
            <p:cNvPr id="29" name="Rectangle: Rounded Corners 28"/>
            <p:cNvSpPr/>
            <p:nvPr/>
          </p:nvSpPr>
          <p:spPr>
            <a:xfrm>
              <a:off x="814373" y="4914913"/>
              <a:ext cx="4183180" cy="1109635"/>
            </a:xfrm>
            <a:prstGeom prst="roundRect">
              <a:avLst/>
            </a:prstGeom>
            <a:solidFill>
              <a:srgbClr val="000000"/>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endParaRPr lang="en-GB" sz="1700" dirty="0">
                <a:solidFill>
                  <a:srgbClr val="000000"/>
                </a:solidFill>
                <a:ea typeface="Roboto" panose="02000000000000000000" pitchFamily="2" charset="0"/>
              </a:endParaRPr>
            </a:p>
          </p:txBody>
        </p:sp>
        <p:sp>
          <p:nvSpPr>
            <p:cNvPr id="25" name="Rectangle: Rounded Corners 24"/>
            <p:cNvSpPr/>
            <p:nvPr/>
          </p:nvSpPr>
          <p:spPr>
            <a:xfrm>
              <a:off x="789206" y="4745026"/>
              <a:ext cx="4183180" cy="1399076"/>
            </a:xfrm>
            <a:prstGeom prst="round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nl-NL" sz="1700" dirty="0">
                  <a:solidFill>
                    <a:srgbClr val="000000"/>
                  </a:solidFill>
                  <a:ea typeface="Roboto" panose="02000000000000000000" pitchFamily="2" charset="0"/>
                </a:rPr>
                <a:t>Hoes en nies in jou elmboog, en as iemand saam met wie ons woon siek is, moet jy nie dinge met hulle deel wat ons gesigte raak nie.</a:t>
              </a:r>
              <a:endParaRPr lang="en-GB" sz="1700" dirty="0">
                <a:solidFill>
                  <a:srgbClr val="000000"/>
                </a:solidFill>
                <a:ea typeface="Roboto" panose="02000000000000000000" pitchFamily="2" charset="0"/>
              </a:endParaRPr>
            </a:p>
          </p:txBody>
        </p:sp>
      </p:grp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31340" y="2446036"/>
            <a:ext cx="868950" cy="868206"/>
          </a:xfrm>
          <a:prstGeom prst="rect">
            <a:avLst/>
          </a:prstGeom>
        </p:spPr>
      </p:pic>
      <p:grpSp>
        <p:nvGrpSpPr>
          <p:cNvPr id="26" name="Group 25"/>
          <p:cNvGrpSpPr/>
          <p:nvPr/>
        </p:nvGrpSpPr>
        <p:grpSpPr>
          <a:xfrm>
            <a:off x="789206" y="2150051"/>
            <a:ext cx="4208347" cy="845361"/>
            <a:chOff x="789206" y="2200385"/>
            <a:chExt cx="4208347" cy="845361"/>
          </a:xfrm>
        </p:grpSpPr>
        <p:sp>
          <p:nvSpPr>
            <p:cNvPr id="27" name="Rectangle: Rounded Corners 26"/>
            <p:cNvSpPr/>
            <p:nvPr/>
          </p:nvSpPr>
          <p:spPr>
            <a:xfrm>
              <a:off x="814373" y="2225552"/>
              <a:ext cx="4183180" cy="820194"/>
            </a:xfrm>
            <a:prstGeom prst="roundRect">
              <a:avLst/>
            </a:prstGeom>
            <a:solidFill>
              <a:srgbClr val="000000"/>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endParaRPr lang="en-GB" sz="1700" dirty="0">
                <a:solidFill>
                  <a:srgbClr val="000000"/>
                </a:solidFill>
                <a:ea typeface="Roboto" panose="02000000000000000000" pitchFamily="2" charset="0"/>
              </a:endParaRPr>
            </a:p>
          </p:txBody>
        </p:sp>
        <p:sp>
          <p:nvSpPr>
            <p:cNvPr id="28" name="Rectangle: Rounded Corners 27"/>
            <p:cNvSpPr/>
            <p:nvPr/>
          </p:nvSpPr>
          <p:spPr>
            <a:xfrm>
              <a:off x="789206" y="2200385"/>
              <a:ext cx="4183180" cy="820194"/>
            </a:xfrm>
            <a:prstGeom prst="round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nl-NL" sz="1700" dirty="0">
                  <a:solidFill>
                    <a:srgbClr val="000000"/>
                  </a:solidFill>
                  <a:ea typeface="Roboto" panose="02000000000000000000" pitchFamily="2" charset="0"/>
                </a:rPr>
                <a:t>Was ons hande gereeld en herinner almal om dieselfde te doen.</a:t>
              </a:r>
              <a:endParaRPr lang="en-GB" sz="1700" dirty="0">
                <a:solidFill>
                  <a:srgbClr val="000000"/>
                </a:solidFill>
                <a:ea typeface="Roboto" panose="02000000000000000000" pitchFamily="2" charset="0"/>
              </a:endParaRPr>
            </a:p>
          </p:txBody>
        </p:sp>
      </p:grpSp>
      <p:pic>
        <p:nvPicPr>
          <p:cNvPr id="31" name="Picture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57947" y="4422358"/>
            <a:ext cx="261457" cy="261233"/>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90558" y="2046543"/>
            <a:ext cx="613692" cy="613166"/>
          </a:xfrm>
          <a:prstGeom prst="rect">
            <a:avLst/>
          </a:prstGeom>
        </p:spPr>
      </p:pic>
      <p:pic>
        <p:nvPicPr>
          <p:cNvPr id="33" name="Picture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44562" y="2378338"/>
            <a:ext cx="373054" cy="372734"/>
          </a:xfrm>
          <a:prstGeom prst="rect">
            <a:avLst/>
          </a:prstGeom>
        </p:spPr>
      </p:pic>
      <p:pic>
        <p:nvPicPr>
          <p:cNvPr id="34" name="Picture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71189" y="2751071"/>
            <a:ext cx="230229" cy="230032"/>
          </a:xfrm>
          <a:prstGeom prst="rect">
            <a:avLst/>
          </a:prstGeom>
        </p:spPr>
      </p:pic>
    </p:spTree>
    <p:extLst>
      <p:ext uri="{BB962C8B-B14F-4D97-AF65-F5344CB8AC3E}">
        <p14:creationId xmlns:p14="http://schemas.microsoft.com/office/powerpoint/2010/main" val="403741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8"/>
          <p:cNvSpPr/>
          <p:nvPr/>
        </p:nvSpPr>
        <p:spPr>
          <a:xfrm>
            <a:off x="443060" y="479072"/>
            <a:ext cx="8263924" cy="5962973"/>
          </a:xfrm>
          <a:prstGeom prst="roundRect">
            <a:avLst>
              <a:gd name="adj" fmla="val 2733"/>
            </a:avLst>
          </a:prstGeom>
          <a:gradFill flip="none" rotWithShape="1">
            <a:gsLst>
              <a:gs pos="83000">
                <a:schemeClr val="bg1">
                  <a:alpha val="0"/>
                </a:schemeClr>
              </a:gs>
              <a:gs pos="0">
                <a:srgbClr val="FFE864"/>
              </a:gs>
              <a:gs pos="62000">
                <a:schemeClr val="bg1">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4852" y="1071201"/>
            <a:ext cx="924847" cy="924055"/>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68306" y="1486310"/>
            <a:ext cx="475402" cy="474995"/>
          </a:xfrm>
          <a:prstGeom prst="rect">
            <a:avLst/>
          </a:prstGeom>
        </p:spPr>
      </p:pic>
      <p:sp>
        <p:nvSpPr>
          <p:cNvPr id="21" name="Title 20"/>
          <p:cNvSpPr>
            <a:spLocks noGrp="1"/>
          </p:cNvSpPr>
          <p:nvPr>
            <p:ph type="title"/>
          </p:nvPr>
        </p:nvSpPr>
        <p:spPr>
          <a:xfrm>
            <a:off x="446269" y="574048"/>
            <a:ext cx="8245996" cy="994306"/>
          </a:xfrm>
          <a:prstGeom prst="roundRect">
            <a:avLst>
              <a:gd name="adj" fmla="val 0"/>
            </a:avLst>
          </a:prstGeom>
          <a:solidFill>
            <a:srgbClr val="FFF200"/>
          </a:solidFill>
        </p:spPr>
        <p:txBody>
          <a:bodyPr/>
          <a:lstStyle/>
          <a:p>
            <a:pPr algn="ctr"/>
            <a:r>
              <a:rPr lang="en-GB" sz="5000" dirty="0" err="1">
                <a:solidFill>
                  <a:schemeClr val="tx1"/>
                </a:solidFill>
                <a:latin typeface="+mn-lt"/>
              </a:rPr>
              <a:t>Hande</a:t>
            </a:r>
            <a:r>
              <a:rPr lang="en-GB" sz="5000" dirty="0">
                <a:solidFill>
                  <a:schemeClr val="tx1"/>
                </a:solidFill>
                <a:latin typeface="+mn-lt"/>
              </a:rPr>
              <a:t> Op</a:t>
            </a:r>
          </a:p>
        </p:txBody>
      </p:sp>
      <p:sp>
        <p:nvSpPr>
          <p:cNvPr id="15" name="Rectangle: Rounded Corners 14"/>
          <p:cNvSpPr/>
          <p:nvPr/>
        </p:nvSpPr>
        <p:spPr>
          <a:xfrm>
            <a:off x="2454100" y="3364890"/>
            <a:ext cx="4286133" cy="1688517"/>
          </a:xfrm>
          <a:prstGeom prst="roundRect">
            <a:avLst/>
          </a:prstGeom>
          <a:solidFill>
            <a:srgbClr val="000000"/>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endParaRPr lang="en-GB" sz="1700" dirty="0">
              <a:solidFill>
                <a:srgbClr val="000000"/>
              </a:solidFill>
              <a:ea typeface="Roboto" panose="02000000000000000000" pitchFamily="2" charset="0"/>
            </a:endParaRP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0624" y="2740472"/>
            <a:ext cx="924847" cy="924055"/>
          </a:xfrm>
          <a:prstGeom prst="rect">
            <a:avLst/>
          </a:prstGeom>
        </p:spPr>
      </p:pic>
      <p:sp>
        <p:nvSpPr>
          <p:cNvPr id="10" name="Rectangle: Rounded Corners 9"/>
          <p:cNvSpPr/>
          <p:nvPr/>
        </p:nvSpPr>
        <p:spPr>
          <a:xfrm>
            <a:off x="2430776" y="3138309"/>
            <a:ext cx="4286133" cy="1977958"/>
          </a:xfrm>
          <a:prstGeom prst="round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nl-NL" sz="1700" dirty="0">
                <a:solidFill>
                  <a:srgbClr val="000000"/>
                </a:solidFill>
                <a:ea typeface="Roboto" panose="02000000000000000000" pitchFamily="2" charset="0"/>
              </a:rPr>
              <a:t>Onthou, as jy enige bekommernisse of vrae het oor COVID-19, is dit 'n wonderlike plek en tyd om dit nou te deel met jou opvoeder.</a:t>
            </a:r>
            <a:r>
              <a:rPr lang="en-GB" sz="1700" dirty="0">
                <a:solidFill>
                  <a:srgbClr val="000000"/>
                </a:solidFill>
                <a:ea typeface="Roboto" panose="02000000000000000000" pitchFamily="2" charset="0"/>
              </a:rPr>
              <a:t> </a:t>
            </a:r>
            <a:r>
              <a:rPr lang="en-GB" sz="1700" dirty="0" err="1">
                <a:solidFill>
                  <a:srgbClr val="000000"/>
                </a:solidFill>
                <a:ea typeface="Roboto" panose="02000000000000000000" pitchFamily="2" charset="0"/>
              </a:rPr>
              <a:t>Jou</a:t>
            </a:r>
            <a:r>
              <a:rPr lang="en-GB" sz="1700" dirty="0">
                <a:solidFill>
                  <a:srgbClr val="000000"/>
                </a:solidFill>
                <a:ea typeface="Roboto" panose="02000000000000000000" pitchFamily="2" charset="0"/>
              </a:rPr>
              <a:t> </a:t>
            </a:r>
            <a:r>
              <a:rPr lang="en-GB" sz="1700" dirty="0" err="1">
                <a:solidFill>
                  <a:srgbClr val="000000"/>
                </a:solidFill>
                <a:ea typeface="Roboto" panose="02000000000000000000" pitchFamily="2" charset="0"/>
              </a:rPr>
              <a:t>opvoeder</a:t>
            </a:r>
            <a:r>
              <a:rPr lang="en-GB" sz="1700" dirty="0">
                <a:solidFill>
                  <a:srgbClr val="000000"/>
                </a:solidFill>
                <a:ea typeface="Roboto" panose="02000000000000000000" pitchFamily="2" charset="0"/>
              </a:rPr>
              <a:t> </a:t>
            </a:r>
            <a:r>
              <a:rPr lang="en-GB" sz="1700" dirty="0" err="1">
                <a:solidFill>
                  <a:srgbClr val="000000"/>
                </a:solidFill>
                <a:ea typeface="Roboto" panose="02000000000000000000" pitchFamily="2" charset="0"/>
              </a:rPr>
              <a:t>sal</a:t>
            </a:r>
            <a:r>
              <a:rPr lang="en-GB" sz="1700" dirty="0">
                <a:solidFill>
                  <a:srgbClr val="000000"/>
                </a:solidFill>
                <a:ea typeface="Roboto" panose="02000000000000000000" pitchFamily="2" charset="0"/>
              </a:rPr>
              <a:t> </a:t>
            </a:r>
            <a:r>
              <a:rPr lang="en-GB" sz="1700" dirty="0" err="1">
                <a:solidFill>
                  <a:srgbClr val="000000"/>
                </a:solidFill>
                <a:ea typeface="Roboto" panose="02000000000000000000" pitchFamily="2" charset="0"/>
              </a:rPr>
              <a:t>nou</a:t>
            </a:r>
            <a:r>
              <a:rPr lang="en-GB" sz="1700" dirty="0">
                <a:solidFill>
                  <a:srgbClr val="000000"/>
                </a:solidFill>
                <a:ea typeface="Roboto" panose="02000000000000000000" pitchFamily="2" charset="0"/>
              </a:rPr>
              <a:t> met </a:t>
            </a:r>
            <a:r>
              <a:rPr lang="en-GB" sz="1700" dirty="0" err="1">
                <a:solidFill>
                  <a:srgbClr val="000000"/>
                </a:solidFill>
                <a:ea typeface="Roboto" panose="02000000000000000000" pitchFamily="2" charset="0"/>
              </a:rPr>
              <a:t>jou</a:t>
            </a:r>
            <a:r>
              <a:rPr lang="en-GB" sz="1700" dirty="0">
                <a:solidFill>
                  <a:srgbClr val="000000"/>
                </a:solidFill>
                <a:ea typeface="Roboto" panose="02000000000000000000" pitchFamily="2" charset="0"/>
              </a:rPr>
              <a:t> ‘n </a:t>
            </a:r>
            <a:r>
              <a:rPr lang="en-GB" sz="1700" dirty="0" err="1">
                <a:solidFill>
                  <a:srgbClr val="000000"/>
                </a:solidFill>
                <a:ea typeface="Roboto" panose="02000000000000000000" pitchFamily="2" charset="0"/>
              </a:rPr>
              <a:t>paar</a:t>
            </a:r>
            <a:r>
              <a:rPr lang="en-GB" sz="1700" dirty="0">
                <a:solidFill>
                  <a:srgbClr val="000000"/>
                </a:solidFill>
                <a:ea typeface="Roboto" panose="02000000000000000000" pitchFamily="2" charset="0"/>
              </a:rPr>
              <a:t> </a:t>
            </a:r>
            <a:r>
              <a:rPr lang="en-GB" sz="1700" dirty="0" err="1">
                <a:solidFill>
                  <a:srgbClr val="000000"/>
                </a:solidFill>
                <a:ea typeface="Roboto" panose="02000000000000000000" pitchFamily="2" charset="0"/>
              </a:rPr>
              <a:t>veiligheidsreëls</a:t>
            </a:r>
            <a:r>
              <a:rPr lang="en-GB" sz="1700" dirty="0">
                <a:solidFill>
                  <a:srgbClr val="000000"/>
                </a:solidFill>
                <a:ea typeface="Roboto" panose="02000000000000000000" pitchFamily="2" charset="0"/>
              </a:rPr>
              <a:t> </a:t>
            </a:r>
            <a:r>
              <a:rPr lang="en-GB" sz="1700" dirty="0" err="1">
                <a:solidFill>
                  <a:srgbClr val="000000"/>
                </a:solidFill>
                <a:ea typeface="Roboto" panose="02000000000000000000" pitchFamily="2" charset="0"/>
              </a:rPr>
              <a:t>bespreek</a:t>
            </a:r>
            <a:r>
              <a:rPr lang="en-GB" sz="1700" dirty="0">
                <a:solidFill>
                  <a:srgbClr val="000000"/>
                </a:solidFill>
                <a:ea typeface="Roboto" panose="02000000000000000000" pitchFamily="2" charset="0"/>
              </a:rPr>
              <a:t>, </a:t>
            </a:r>
            <a:r>
              <a:rPr lang="en-GB" sz="1700" dirty="0" err="1">
                <a:solidFill>
                  <a:srgbClr val="000000"/>
                </a:solidFill>
                <a:ea typeface="Roboto" panose="02000000000000000000" pitchFamily="2" charset="0"/>
              </a:rPr>
              <a:t>luister</a:t>
            </a:r>
            <a:r>
              <a:rPr lang="en-GB" sz="1700" dirty="0">
                <a:solidFill>
                  <a:srgbClr val="000000"/>
                </a:solidFill>
                <a:ea typeface="Roboto" panose="02000000000000000000" pitchFamily="2" charset="0"/>
              </a:rPr>
              <a:t> </a:t>
            </a:r>
            <a:r>
              <a:rPr lang="en-GB" sz="1700" dirty="0" err="1">
                <a:solidFill>
                  <a:srgbClr val="000000"/>
                </a:solidFill>
                <a:ea typeface="Roboto" panose="02000000000000000000" pitchFamily="2" charset="0"/>
              </a:rPr>
              <a:t>mooi</a:t>
            </a:r>
            <a:r>
              <a:rPr lang="en-GB" sz="1700" dirty="0">
                <a:solidFill>
                  <a:srgbClr val="000000"/>
                </a:solidFill>
                <a:ea typeface="Roboto" panose="02000000000000000000" pitchFamily="2" charset="0"/>
              </a:rPr>
              <a:t>! </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646945">
            <a:off x="6196857" y="3983882"/>
            <a:ext cx="2264904" cy="2008542"/>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953055" flipH="1">
            <a:off x="724428" y="3920422"/>
            <a:ext cx="2264904" cy="2008542"/>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63140" y="1568354"/>
            <a:ext cx="2039366" cy="1790246"/>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00526" y="2065507"/>
            <a:ext cx="286303" cy="286058"/>
          </a:xfrm>
          <a:prstGeom prst="rect">
            <a:avLst/>
          </a:prstGeom>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2319" y="5766566"/>
            <a:ext cx="924847" cy="924055"/>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0707" y="5485061"/>
            <a:ext cx="475402" cy="474995"/>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1314" y="2166893"/>
            <a:ext cx="475402" cy="474995"/>
          </a:xfrm>
          <a:prstGeom prst="rect">
            <a:avLst/>
          </a:prstGeom>
        </p:spPr>
      </p:pic>
      <p:pic>
        <p:nvPicPr>
          <p:cNvPr id="24"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49942" y="2477766"/>
            <a:ext cx="286303" cy="286058"/>
          </a:xfrm>
          <a:prstGeom prst="rect">
            <a:avLst/>
          </a:prstGeom>
        </p:spPr>
      </p:pic>
    </p:spTree>
    <p:extLst>
      <p:ext uri="{BB962C8B-B14F-4D97-AF65-F5344CB8AC3E}">
        <p14:creationId xmlns:p14="http://schemas.microsoft.com/office/powerpoint/2010/main" val="304884190"/>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applause.wav"/>
          </p:stSnd>
        </p:sndAc>
      </p:transition>
    </mc:Choice>
    <mc:Fallback xmlns="">
      <p:transition spd="slow">
        <p:sndAc>
          <p:stSnd>
            <p:snd r:embed="rId8" name="applause.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D2E138B-CFC1-4832-8A83-830EAAF95F82}"/>
              </a:ext>
            </a:extLst>
          </p:cNvPr>
          <p:cNvSpPr/>
          <p:nvPr/>
        </p:nvSpPr>
        <p:spPr>
          <a:xfrm>
            <a:off x="2428933" y="5603453"/>
            <a:ext cx="4286133" cy="1109635"/>
          </a:xfrm>
          <a:prstGeom prst="round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nl-NL" sz="1700" dirty="0">
                <a:solidFill>
                  <a:srgbClr val="000000"/>
                </a:solidFill>
                <a:ea typeface="Roboto" panose="02000000000000000000" pitchFamily="2" charset="0"/>
              </a:rPr>
              <a:t>Kom ons kyk na die eksperiment wat die belangrikheid van hande was verduidelik. </a:t>
            </a:r>
            <a:endParaRPr lang="en-GB" sz="1700" dirty="0">
              <a:solidFill>
                <a:srgbClr val="000000"/>
              </a:solidFill>
              <a:ea typeface="Roboto" panose="02000000000000000000" pitchFamily="2" charset="0"/>
            </a:endParaRPr>
          </a:p>
        </p:txBody>
      </p:sp>
      <p:pic>
        <p:nvPicPr>
          <p:cNvPr id="3" name="Picture 2">
            <a:extLst>
              <a:ext uri="{FF2B5EF4-FFF2-40B4-BE49-F238E27FC236}">
                <a16:creationId xmlns:a16="http://schemas.microsoft.com/office/drawing/2014/main" id="{C78EE99C-0465-4F7D-92A1-ABCC2F799D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75304" y="5067754"/>
            <a:ext cx="2039366" cy="1790246"/>
          </a:xfrm>
          <a:prstGeom prst="rect">
            <a:avLst/>
          </a:prstGeom>
        </p:spPr>
      </p:pic>
      <p:pic>
        <p:nvPicPr>
          <p:cNvPr id="4" name="COVID-19 Germs Experiment for Kids!">
            <a:hlinkClick r:id="" action="ppaction://media"/>
            <a:extLst>
              <a:ext uri="{FF2B5EF4-FFF2-40B4-BE49-F238E27FC236}">
                <a16:creationId xmlns:a16="http://schemas.microsoft.com/office/drawing/2014/main" id="{465D28D8-2170-4714-9136-19AF611AAA6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0"/>
            <a:ext cx="9144000" cy="5143500"/>
          </a:xfrm>
          <a:prstGeom prst="rect">
            <a:avLst/>
          </a:prstGeom>
        </p:spPr>
      </p:pic>
    </p:spTree>
    <p:extLst>
      <p:ext uri="{BB962C8B-B14F-4D97-AF65-F5344CB8AC3E}">
        <p14:creationId xmlns:p14="http://schemas.microsoft.com/office/powerpoint/2010/main" val="180807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1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potx" id="{F2D9965A-8C68-4F5E-A2B5-CF7E0DDA752E}" vid="{78487116-FFC1-4A12-BB7A-4083D6069C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770</TotalTime>
  <Words>1031</Words>
  <Application>Microsoft Office PowerPoint</Application>
  <PresentationFormat>On-screen Show (4:3)</PresentationFormat>
  <Paragraphs>49</Paragraphs>
  <Slides>13</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Twinkl</vt:lpstr>
      <vt:lpstr>Calibri</vt:lpstr>
      <vt:lpstr>Arial</vt:lpstr>
      <vt:lpstr>Office Theme</vt:lpstr>
      <vt:lpstr>PowerPoint Presentation</vt:lpstr>
      <vt:lpstr>Bekendstelling van Hande</vt:lpstr>
      <vt:lpstr>Wat is COVID-19?</vt:lpstr>
      <vt:lpstr> Hoe kom die virus in die menslike liggaam in?</vt:lpstr>
      <vt:lpstr>Hoe beïnvloed die virus mense?</vt:lpstr>
      <vt:lpstr>Wat het ons geleer oor COVID-19?</vt:lpstr>
      <vt:lpstr>Hoe kan ons veilig bly en saamwerk om COVID-19 te klop?</vt:lpstr>
      <vt:lpstr>Hoe kan ons veilig bly en saamwerk om COVID-19 te klop?</vt:lpstr>
      <vt:lpstr>Hoe kan ons help?</vt:lpstr>
      <vt:lpstr>Hoe kan ons help?</vt:lpstr>
      <vt:lpstr>Hoe kan ons help?</vt:lpstr>
      <vt:lpstr>Hande Op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Joshua Monteith</dc:creator>
  <cp:lastModifiedBy>Carla</cp:lastModifiedBy>
  <cp:revision>60</cp:revision>
  <dcterms:created xsi:type="dcterms:W3CDTF">2020-04-02T11:42:38Z</dcterms:created>
  <dcterms:modified xsi:type="dcterms:W3CDTF">2020-05-28T16:59:54Z</dcterms:modified>
</cp:coreProperties>
</file>